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21"/>
  </p:notesMasterIdLst>
  <p:sldIdLst>
    <p:sldId id="256" r:id="rId2"/>
    <p:sldId id="258" r:id="rId3"/>
    <p:sldId id="274" r:id="rId4"/>
    <p:sldId id="295" r:id="rId5"/>
    <p:sldId id="296" r:id="rId6"/>
    <p:sldId id="281" r:id="rId7"/>
    <p:sldId id="275" r:id="rId8"/>
    <p:sldId id="260" r:id="rId9"/>
    <p:sldId id="283" r:id="rId10"/>
    <p:sldId id="284" r:id="rId11"/>
    <p:sldId id="285" r:id="rId12"/>
    <p:sldId id="286" r:id="rId13"/>
    <p:sldId id="292" r:id="rId14"/>
    <p:sldId id="287" r:id="rId15"/>
    <p:sldId id="288" r:id="rId16"/>
    <p:sldId id="289" r:id="rId17"/>
    <p:sldId id="297" r:id="rId18"/>
    <p:sldId id="294" r:id="rId19"/>
    <p:sldId id="27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00"/>
    <a:srgbClr val="63676B"/>
    <a:srgbClr val="BBBCBC"/>
    <a:srgbClr val="0055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28" autoAdjust="0"/>
    <p:restoredTop sz="93792" autoAdjust="0"/>
  </p:normalViewPr>
  <p:slideViewPr>
    <p:cSldViewPr snapToGrid="0" snapToObjects="1">
      <p:cViewPr varScale="1">
        <p:scale>
          <a:sx n="75" d="100"/>
          <a:sy n="75" d="100"/>
        </p:scale>
        <p:origin x="872" y="36"/>
      </p:cViewPr>
      <p:guideLst/>
    </p:cSldViewPr>
  </p:slideViewPr>
  <p:notesTextViewPr>
    <p:cViewPr>
      <p:scale>
        <a:sx n="1" d="1"/>
        <a:sy n="1" d="1"/>
      </p:scale>
      <p:origin x="0" y="-18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63676B"/>
              </a:solidFill>
              <a:ln>
                <a:noFill/>
              </a:ln>
              <a:effectLst/>
            </c:spPr>
            <c:extLst>
              <c:ext xmlns:c16="http://schemas.microsoft.com/office/drawing/2014/chart" uri="{C3380CC4-5D6E-409C-BE32-E72D297353CC}">
                <c16:uniqueId val="{00000003-A3EA-461F-81CB-DA68FF90E28C}"/>
              </c:ext>
            </c:extLst>
          </c:dPt>
          <c:dPt>
            <c:idx val="2"/>
            <c:invertIfNegative val="0"/>
            <c:bubble3D val="0"/>
            <c:spPr>
              <a:solidFill>
                <a:schemeClr val="tx1"/>
              </a:solidFill>
              <a:ln>
                <a:noFill/>
              </a:ln>
              <a:effectLst/>
            </c:spPr>
            <c:extLst>
              <c:ext xmlns:c16="http://schemas.microsoft.com/office/drawing/2014/chart" uri="{C3380CC4-5D6E-409C-BE32-E72D297353CC}">
                <c16:uniqueId val="{00000002-F31A-45B6-ACED-33190BEE0730}"/>
              </c:ext>
            </c:extLst>
          </c:dPt>
          <c:dPt>
            <c:idx val="3"/>
            <c:invertIfNegative val="0"/>
            <c:bubble3D val="0"/>
            <c:spPr>
              <a:solidFill>
                <a:srgbClr val="BBBCBC"/>
              </a:solidFill>
              <a:ln>
                <a:noFill/>
              </a:ln>
              <a:effectLst/>
            </c:spPr>
            <c:extLst>
              <c:ext xmlns:c16="http://schemas.microsoft.com/office/drawing/2014/chart" uri="{C3380CC4-5D6E-409C-BE32-E72D297353CC}">
                <c16:uniqueId val="{00000003-F31A-45B6-ACED-33190BEE0730}"/>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c:v>
                </c:pt>
                <c:pt idx="1">
                  <c:v>3</c:v>
                </c:pt>
                <c:pt idx="2">
                  <c:v>2</c:v>
                </c:pt>
                <c:pt idx="3">
                  <c:v>1</c:v>
                </c:pt>
              </c:numCache>
            </c:numRef>
          </c:val>
          <c:extLst>
            <c:ext xmlns:c16="http://schemas.microsoft.com/office/drawing/2014/chart" uri="{C3380CC4-5D6E-409C-BE32-E72D297353CC}">
              <c16:uniqueId val="{00000000-A3EA-461F-81CB-DA68FF90E28C}"/>
            </c:ext>
          </c:extLst>
        </c:ser>
        <c:dLbls>
          <c:showLegendKey val="0"/>
          <c:showVal val="0"/>
          <c:showCatName val="0"/>
          <c:showSerName val="0"/>
          <c:showPercent val="0"/>
          <c:showBubbleSize val="0"/>
        </c:dLbls>
        <c:gapWidth val="80"/>
        <c:overlap val="-27"/>
        <c:axId val="612859016"/>
        <c:axId val="612862952"/>
      </c:barChart>
      <c:catAx>
        <c:axId val="612859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2862952"/>
        <c:crosses val="autoZero"/>
        <c:auto val="1"/>
        <c:lblAlgn val="ctr"/>
        <c:lblOffset val="100"/>
        <c:noMultiLvlLbl val="0"/>
      </c:catAx>
      <c:valAx>
        <c:axId val="612862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2859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3.5871908503610481E-2"/>
          <c:y val="1.4488979565692879E-2"/>
          <c:w val="0.9633867396835194"/>
          <c:h val="0.92107623318385645"/>
        </c:manualLayout>
      </c:layout>
      <c:barChart>
        <c:barDir val="col"/>
        <c:grouping val="clustered"/>
        <c:varyColors val="0"/>
        <c:ser>
          <c:idx val="4"/>
          <c:order val="0"/>
          <c:tx>
            <c:strRef>
              <c:f>'History #s'!$B$14</c:f>
              <c:strCache>
                <c:ptCount val="1"/>
                <c:pt idx="0">
                  <c:v>1</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#s'!$B$20</c:f>
              <c:numCache>
                <c:formatCode>#,##0</c:formatCode>
                <c:ptCount val="1"/>
                <c:pt idx="0">
                  <c:v>83</c:v>
                </c:pt>
              </c:numCache>
            </c:numRef>
          </c:val>
          <c:extLst>
            <c:ext xmlns:c16="http://schemas.microsoft.com/office/drawing/2014/chart" uri="{C3380CC4-5D6E-409C-BE32-E72D297353CC}">
              <c16:uniqueId val="{00000000-85A2-411F-8CC8-8229FA4CA85E}"/>
            </c:ext>
          </c:extLst>
        </c:ser>
        <c:ser>
          <c:idx val="0"/>
          <c:order val="1"/>
          <c:tx>
            <c:strRef>
              <c:f>'History #s'!$C$14</c:f>
              <c:strCache>
                <c:ptCount val="1"/>
                <c:pt idx="0">
                  <c:v>2</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#s'!$C$20</c:f>
              <c:numCache>
                <c:formatCode>#,##0</c:formatCode>
                <c:ptCount val="1"/>
                <c:pt idx="0">
                  <c:v>113</c:v>
                </c:pt>
              </c:numCache>
            </c:numRef>
          </c:val>
          <c:extLst>
            <c:ext xmlns:c16="http://schemas.microsoft.com/office/drawing/2014/chart" uri="{C3380CC4-5D6E-409C-BE32-E72D297353CC}">
              <c16:uniqueId val="{00000001-85A2-411F-8CC8-8229FA4CA85E}"/>
            </c:ext>
          </c:extLst>
        </c:ser>
        <c:ser>
          <c:idx val="1"/>
          <c:order val="2"/>
          <c:tx>
            <c:strRef>
              <c:f>'History #s'!$D$14</c:f>
              <c:strCache>
                <c:ptCount val="1"/>
                <c:pt idx="0">
                  <c:v>3</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#s'!$D$20</c:f>
              <c:numCache>
                <c:formatCode>#,##0</c:formatCode>
                <c:ptCount val="1"/>
                <c:pt idx="0">
                  <c:v>123</c:v>
                </c:pt>
              </c:numCache>
            </c:numRef>
          </c:val>
          <c:extLst>
            <c:ext xmlns:c16="http://schemas.microsoft.com/office/drawing/2014/chart" uri="{C3380CC4-5D6E-409C-BE32-E72D297353CC}">
              <c16:uniqueId val="{00000002-85A2-411F-8CC8-8229FA4CA85E}"/>
            </c:ext>
          </c:extLst>
        </c:ser>
        <c:ser>
          <c:idx val="2"/>
          <c:order val="3"/>
          <c:tx>
            <c:strRef>
              <c:f>'History #s'!$E$14</c:f>
              <c:strCache>
                <c:ptCount val="1"/>
                <c:pt idx="0">
                  <c:v>4</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#s'!$E$20</c:f>
              <c:numCache>
                <c:formatCode>#,##0</c:formatCode>
                <c:ptCount val="1"/>
                <c:pt idx="0">
                  <c:v>168</c:v>
                </c:pt>
              </c:numCache>
            </c:numRef>
          </c:val>
          <c:extLst>
            <c:ext xmlns:c16="http://schemas.microsoft.com/office/drawing/2014/chart" uri="{C3380CC4-5D6E-409C-BE32-E72D297353CC}">
              <c16:uniqueId val="{00000003-85A2-411F-8CC8-8229FA4CA85E}"/>
            </c:ext>
          </c:extLst>
        </c:ser>
        <c:ser>
          <c:idx val="3"/>
          <c:order val="4"/>
          <c:tx>
            <c:strRef>
              <c:f>'History #s'!$F$14</c:f>
              <c:strCache>
                <c:ptCount val="1"/>
                <c:pt idx="0">
                  <c:v>5</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#s'!$F$20</c:f>
              <c:numCache>
                <c:formatCode>#,##0</c:formatCode>
                <c:ptCount val="1"/>
                <c:pt idx="0">
                  <c:v>256</c:v>
                </c:pt>
              </c:numCache>
            </c:numRef>
          </c:val>
          <c:extLst>
            <c:ext xmlns:c16="http://schemas.microsoft.com/office/drawing/2014/chart" uri="{C3380CC4-5D6E-409C-BE32-E72D297353CC}">
              <c16:uniqueId val="{00000004-85A2-411F-8CC8-8229FA4CA85E}"/>
            </c:ext>
          </c:extLst>
        </c:ser>
        <c:ser>
          <c:idx val="5"/>
          <c:order val="5"/>
          <c:tx>
            <c:strRef>
              <c:f>'History #s'!$G$14</c:f>
              <c:strCache>
                <c:ptCount val="1"/>
                <c:pt idx="0">
                  <c:v>6</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#s'!$G$20</c:f>
              <c:numCache>
                <c:formatCode>#,##0</c:formatCode>
                <c:ptCount val="1"/>
                <c:pt idx="0">
                  <c:v>247</c:v>
                </c:pt>
              </c:numCache>
            </c:numRef>
          </c:val>
          <c:extLst>
            <c:ext xmlns:c16="http://schemas.microsoft.com/office/drawing/2014/chart" uri="{C3380CC4-5D6E-409C-BE32-E72D297353CC}">
              <c16:uniqueId val="{00000005-85A2-411F-8CC8-8229FA4CA85E}"/>
            </c:ext>
          </c:extLst>
        </c:ser>
        <c:ser>
          <c:idx val="6"/>
          <c:order val="6"/>
          <c:tx>
            <c:strRef>
              <c:f>'History #s'!$H$14</c:f>
              <c:strCache>
                <c:ptCount val="1"/>
                <c:pt idx="0">
                  <c:v>7</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#s'!$H$20</c:f>
              <c:numCache>
                <c:formatCode>#,##0</c:formatCode>
                <c:ptCount val="1"/>
                <c:pt idx="0">
                  <c:v>244</c:v>
                </c:pt>
              </c:numCache>
            </c:numRef>
          </c:val>
          <c:extLst>
            <c:ext xmlns:c16="http://schemas.microsoft.com/office/drawing/2014/chart" uri="{C3380CC4-5D6E-409C-BE32-E72D297353CC}">
              <c16:uniqueId val="{00000006-85A2-411F-8CC8-8229FA4CA85E}"/>
            </c:ext>
          </c:extLst>
        </c:ser>
        <c:ser>
          <c:idx val="7"/>
          <c:order val="7"/>
          <c:tx>
            <c:strRef>
              <c:f>'History #s'!$I$14</c:f>
              <c:strCache>
                <c:ptCount val="1"/>
                <c:pt idx="0">
                  <c:v>8</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#s'!$I$20</c:f>
              <c:numCache>
                <c:formatCode>#,##0</c:formatCode>
                <c:ptCount val="1"/>
                <c:pt idx="0">
                  <c:v>328</c:v>
                </c:pt>
              </c:numCache>
            </c:numRef>
          </c:val>
          <c:extLst>
            <c:ext xmlns:c16="http://schemas.microsoft.com/office/drawing/2014/chart" uri="{C3380CC4-5D6E-409C-BE32-E72D297353CC}">
              <c16:uniqueId val="{00000007-85A2-411F-8CC8-8229FA4CA85E}"/>
            </c:ext>
          </c:extLst>
        </c:ser>
        <c:ser>
          <c:idx val="8"/>
          <c:order val="8"/>
          <c:tx>
            <c:strRef>
              <c:f>'History #s'!$J$14</c:f>
              <c:strCache>
                <c:ptCount val="1"/>
                <c:pt idx="0">
                  <c:v>9</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#s'!$J$20</c:f>
              <c:numCache>
                <c:formatCode>#,##0</c:formatCode>
                <c:ptCount val="1"/>
                <c:pt idx="0">
                  <c:v>353</c:v>
                </c:pt>
              </c:numCache>
            </c:numRef>
          </c:val>
          <c:extLst>
            <c:ext xmlns:c16="http://schemas.microsoft.com/office/drawing/2014/chart" uri="{C3380CC4-5D6E-409C-BE32-E72D297353CC}">
              <c16:uniqueId val="{00000008-85A2-411F-8CC8-8229FA4CA85E}"/>
            </c:ext>
          </c:extLst>
        </c:ser>
        <c:ser>
          <c:idx val="9"/>
          <c:order val="9"/>
          <c:tx>
            <c:strRef>
              <c:f>'History #s'!$K$14</c:f>
              <c:strCache>
                <c:ptCount val="1"/>
                <c:pt idx="0">
                  <c:v>10</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#s'!$K$20</c:f>
              <c:numCache>
                <c:formatCode>#,##0</c:formatCode>
                <c:ptCount val="1"/>
                <c:pt idx="0">
                  <c:v>361</c:v>
                </c:pt>
              </c:numCache>
            </c:numRef>
          </c:val>
          <c:extLst>
            <c:ext xmlns:c16="http://schemas.microsoft.com/office/drawing/2014/chart" uri="{C3380CC4-5D6E-409C-BE32-E72D297353CC}">
              <c16:uniqueId val="{00000009-85A2-411F-8CC8-8229FA4CA85E}"/>
            </c:ext>
          </c:extLst>
        </c:ser>
        <c:ser>
          <c:idx val="10"/>
          <c:order val="10"/>
          <c:tx>
            <c:strRef>
              <c:f>'History #s'!$L$14</c:f>
              <c:strCache>
                <c:ptCount val="1"/>
                <c:pt idx="0">
                  <c:v>11</c:v>
                </c:pt>
              </c:strCache>
            </c:strRef>
          </c:tx>
          <c:spPr>
            <a:gradFill>
              <a:gsLst>
                <a:gs pos="0">
                  <a:schemeClr val="dk1">
                    <a:tint val="98500"/>
                  </a:schemeClr>
                </a:gs>
                <a:gs pos="100000">
                  <a:schemeClr val="dk1">
                    <a:tint val="98500"/>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#s'!$L$20</c:f>
              <c:numCache>
                <c:formatCode>#,##0</c:formatCode>
                <c:ptCount val="1"/>
                <c:pt idx="0">
                  <c:v>386</c:v>
                </c:pt>
              </c:numCache>
            </c:numRef>
          </c:val>
          <c:extLst>
            <c:ext xmlns:c16="http://schemas.microsoft.com/office/drawing/2014/chart" uri="{C3380CC4-5D6E-409C-BE32-E72D297353CC}">
              <c16:uniqueId val="{0000000A-85A2-411F-8CC8-8229FA4CA85E}"/>
            </c:ext>
          </c:extLst>
        </c:ser>
        <c:ser>
          <c:idx val="11"/>
          <c:order val="11"/>
          <c:tx>
            <c:strRef>
              <c:f>'History #s'!$M$14</c:f>
              <c:strCache>
                <c:ptCount val="1"/>
                <c:pt idx="0">
                  <c:v>12</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#s'!$M$20</c:f>
              <c:numCache>
                <c:formatCode>#,##0</c:formatCode>
                <c:ptCount val="1"/>
                <c:pt idx="0">
                  <c:v>324</c:v>
                </c:pt>
              </c:numCache>
            </c:numRef>
          </c:val>
          <c:extLst>
            <c:ext xmlns:c16="http://schemas.microsoft.com/office/drawing/2014/chart" uri="{C3380CC4-5D6E-409C-BE32-E72D297353CC}">
              <c16:uniqueId val="{0000000B-85A2-411F-8CC8-8229FA4CA85E}"/>
            </c:ext>
          </c:extLst>
        </c:ser>
        <c:ser>
          <c:idx val="12"/>
          <c:order val="12"/>
          <c:tx>
            <c:strRef>
              <c:f>'History #s'!$N$14</c:f>
              <c:strCache>
                <c:ptCount val="1"/>
                <c:pt idx="0">
                  <c:v>13</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#s'!$N$20</c:f>
              <c:numCache>
                <c:formatCode>#,##0</c:formatCode>
                <c:ptCount val="1"/>
                <c:pt idx="0">
                  <c:v>332</c:v>
                </c:pt>
              </c:numCache>
            </c:numRef>
          </c:val>
          <c:extLst>
            <c:ext xmlns:c16="http://schemas.microsoft.com/office/drawing/2014/chart" uri="{C3380CC4-5D6E-409C-BE32-E72D297353CC}">
              <c16:uniqueId val="{0000000C-85A2-411F-8CC8-8229FA4CA85E}"/>
            </c:ext>
          </c:extLst>
        </c:ser>
        <c:ser>
          <c:idx val="13"/>
          <c:order val="13"/>
          <c:tx>
            <c:strRef>
              <c:f>'History #s'!$O$14</c:f>
              <c:strCache>
                <c:ptCount val="1"/>
                <c:pt idx="0">
                  <c:v>14</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#s'!$O$20</c:f>
              <c:numCache>
                <c:formatCode>#,##0</c:formatCode>
                <c:ptCount val="1"/>
                <c:pt idx="0">
                  <c:v>331</c:v>
                </c:pt>
              </c:numCache>
            </c:numRef>
          </c:val>
          <c:extLst>
            <c:ext xmlns:c16="http://schemas.microsoft.com/office/drawing/2014/chart" uri="{C3380CC4-5D6E-409C-BE32-E72D297353CC}">
              <c16:uniqueId val="{0000000D-85A2-411F-8CC8-8229FA4CA85E}"/>
            </c:ext>
          </c:extLst>
        </c:ser>
        <c:ser>
          <c:idx val="14"/>
          <c:order val="14"/>
          <c:tx>
            <c:strRef>
              <c:f>'History #s'!$P$14</c:f>
              <c:strCache>
                <c:ptCount val="1"/>
                <c:pt idx="0">
                  <c:v>15</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#s'!$P$20</c:f>
              <c:numCache>
                <c:formatCode>#,##0</c:formatCode>
                <c:ptCount val="1"/>
                <c:pt idx="0">
                  <c:v>310</c:v>
                </c:pt>
              </c:numCache>
            </c:numRef>
          </c:val>
          <c:extLst>
            <c:ext xmlns:c16="http://schemas.microsoft.com/office/drawing/2014/chart" uri="{C3380CC4-5D6E-409C-BE32-E72D297353CC}">
              <c16:uniqueId val="{0000000E-85A2-411F-8CC8-8229FA4CA85E}"/>
            </c:ext>
          </c:extLst>
        </c:ser>
        <c:ser>
          <c:idx val="15"/>
          <c:order val="15"/>
          <c:tx>
            <c:strRef>
              <c:f>'History #s'!$Q$14</c:f>
              <c:strCache>
                <c:ptCount val="1"/>
                <c:pt idx="0">
                  <c:v>16</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#s'!$Q$20</c:f>
              <c:numCache>
                <c:formatCode>#,##0</c:formatCode>
                <c:ptCount val="1"/>
                <c:pt idx="0">
                  <c:v>393</c:v>
                </c:pt>
              </c:numCache>
            </c:numRef>
          </c:val>
          <c:extLst>
            <c:ext xmlns:c16="http://schemas.microsoft.com/office/drawing/2014/chart" uri="{C3380CC4-5D6E-409C-BE32-E72D297353CC}">
              <c16:uniqueId val="{0000000F-85A2-411F-8CC8-8229FA4CA85E}"/>
            </c:ext>
          </c:extLst>
        </c:ser>
        <c:ser>
          <c:idx val="16"/>
          <c:order val="16"/>
          <c:tx>
            <c:strRef>
              <c:f>'History #s'!$R$14</c:f>
              <c:strCache>
                <c:ptCount val="1"/>
                <c:pt idx="0">
                  <c:v>17</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#s'!$R$20</c:f>
              <c:numCache>
                <c:formatCode>#,##0</c:formatCode>
                <c:ptCount val="1"/>
                <c:pt idx="0">
                  <c:v>303</c:v>
                </c:pt>
              </c:numCache>
            </c:numRef>
          </c:val>
          <c:extLst>
            <c:ext xmlns:c16="http://schemas.microsoft.com/office/drawing/2014/chart" uri="{C3380CC4-5D6E-409C-BE32-E72D297353CC}">
              <c16:uniqueId val="{00000010-85A2-411F-8CC8-8229FA4CA85E}"/>
            </c:ext>
          </c:extLst>
        </c:ser>
        <c:ser>
          <c:idx val="17"/>
          <c:order val="17"/>
          <c:tx>
            <c:strRef>
              <c:f>'History #s'!$S$14</c:f>
              <c:strCache>
                <c:ptCount val="1"/>
                <c:pt idx="0">
                  <c:v>18</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#s'!$S$20</c:f>
              <c:numCache>
                <c:formatCode>#,##0</c:formatCode>
                <c:ptCount val="1"/>
                <c:pt idx="0">
                  <c:v>409</c:v>
                </c:pt>
              </c:numCache>
            </c:numRef>
          </c:val>
          <c:extLst>
            <c:ext xmlns:c16="http://schemas.microsoft.com/office/drawing/2014/chart" uri="{C3380CC4-5D6E-409C-BE32-E72D297353CC}">
              <c16:uniqueId val="{00000011-85A2-411F-8CC8-8229FA4CA85E}"/>
            </c:ext>
          </c:extLst>
        </c:ser>
        <c:ser>
          <c:idx val="18"/>
          <c:order val="18"/>
          <c:tx>
            <c:strRef>
              <c:f>'History #s'!$T$14</c:f>
              <c:strCache>
                <c:ptCount val="1"/>
                <c:pt idx="0">
                  <c:v>19</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#s'!$T$20</c:f>
              <c:numCache>
                <c:formatCode>#,##0</c:formatCode>
                <c:ptCount val="1"/>
                <c:pt idx="0">
                  <c:v>400</c:v>
                </c:pt>
              </c:numCache>
            </c:numRef>
          </c:val>
          <c:extLst>
            <c:ext xmlns:c16="http://schemas.microsoft.com/office/drawing/2014/chart" uri="{C3380CC4-5D6E-409C-BE32-E72D297353CC}">
              <c16:uniqueId val="{00000012-85A2-411F-8CC8-8229FA4CA85E}"/>
            </c:ext>
          </c:extLst>
        </c:ser>
        <c:ser>
          <c:idx val="19"/>
          <c:order val="19"/>
          <c:tx>
            <c:strRef>
              <c:f>'History #s'!$U$14</c:f>
              <c:strCache>
                <c:ptCount val="1"/>
                <c:pt idx="0">
                  <c:v>20</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#s'!$U$20</c:f>
              <c:numCache>
                <c:formatCode>#,##0</c:formatCode>
                <c:ptCount val="1"/>
                <c:pt idx="0">
                  <c:v>256</c:v>
                </c:pt>
              </c:numCache>
            </c:numRef>
          </c:val>
          <c:extLst>
            <c:ext xmlns:c16="http://schemas.microsoft.com/office/drawing/2014/chart" uri="{C3380CC4-5D6E-409C-BE32-E72D297353CC}">
              <c16:uniqueId val="{00000013-85A2-411F-8CC8-8229FA4CA85E}"/>
            </c:ext>
          </c:extLst>
        </c:ser>
        <c:ser>
          <c:idx val="20"/>
          <c:order val="20"/>
          <c:tx>
            <c:strRef>
              <c:f>'History #s'!$V$14</c:f>
              <c:strCache>
                <c:ptCount val="1"/>
                <c:pt idx="0">
                  <c:v>21</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#s'!$V$20</c:f>
              <c:numCache>
                <c:formatCode>#,##0</c:formatCode>
                <c:ptCount val="1"/>
                <c:pt idx="0">
                  <c:v>277</c:v>
                </c:pt>
              </c:numCache>
            </c:numRef>
          </c:val>
          <c:extLst>
            <c:ext xmlns:c16="http://schemas.microsoft.com/office/drawing/2014/chart" uri="{C3380CC4-5D6E-409C-BE32-E72D297353CC}">
              <c16:uniqueId val="{00000014-85A2-411F-8CC8-8229FA4CA85E}"/>
            </c:ext>
          </c:extLst>
        </c:ser>
        <c:ser>
          <c:idx val="21"/>
          <c:order val="21"/>
          <c:tx>
            <c:strRef>
              <c:f>'History #s'!$W$14</c:f>
              <c:strCache>
                <c:ptCount val="1"/>
                <c:pt idx="0">
                  <c:v>22</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#s'!$W$20</c:f>
              <c:numCache>
                <c:formatCode>#,##0</c:formatCode>
                <c:ptCount val="1"/>
                <c:pt idx="0">
                  <c:v>424</c:v>
                </c:pt>
              </c:numCache>
            </c:numRef>
          </c:val>
          <c:extLst>
            <c:ext xmlns:c16="http://schemas.microsoft.com/office/drawing/2014/chart" uri="{C3380CC4-5D6E-409C-BE32-E72D297353CC}">
              <c16:uniqueId val="{00000015-85A2-411F-8CC8-8229FA4CA85E}"/>
            </c:ext>
          </c:extLst>
        </c:ser>
        <c:ser>
          <c:idx val="22"/>
          <c:order val="22"/>
          <c:tx>
            <c:strRef>
              <c:f>'History #s'!$X$14</c:f>
              <c:strCache>
                <c:ptCount val="1"/>
                <c:pt idx="0">
                  <c:v>23</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#s'!$X$20</c:f>
              <c:numCache>
                <c:formatCode>#,##0</c:formatCode>
                <c:ptCount val="1"/>
                <c:pt idx="0">
                  <c:v>487</c:v>
                </c:pt>
              </c:numCache>
            </c:numRef>
          </c:val>
          <c:extLst>
            <c:ext xmlns:c16="http://schemas.microsoft.com/office/drawing/2014/chart" uri="{C3380CC4-5D6E-409C-BE32-E72D297353CC}">
              <c16:uniqueId val="{00000016-85A2-411F-8CC8-8229FA4CA85E}"/>
            </c:ext>
          </c:extLst>
        </c:ser>
        <c:ser>
          <c:idx val="23"/>
          <c:order val="23"/>
          <c:tx>
            <c:strRef>
              <c:f>'History #s'!$Y$14</c:f>
              <c:strCache>
                <c:ptCount val="1"/>
                <c:pt idx="0">
                  <c:v>24</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#s'!$Y$20</c:f>
              <c:numCache>
                <c:formatCode>#,##0</c:formatCode>
                <c:ptCount val="1"/>
                <c:pt idx="0">
                  <c:v>517</c:v>
                </c:pt>
              </c:numCache>
            </c:numRef>
          </c:val>
          <c:extLst>
            <c:ext xmlns:c16="http://schemas.microsoft.com/office/drawing/2014/chart" uri="{C3380CC4-5D6E-409C-BE32-E72D297353CC}">
              <c16:uniqueId val="{00000017-85A2-411F-8CC8-8229FA4CA85E}"/>
            </c:ext>
          </c:extLst>
        </c:ser>
        <c:ser>
          <c:idx val="24"/>
          <c:order val="24"/>
          <c:tx>
            <c:strRef>
              <c:f>'History #s'!$Z$14</c:f>
              <c:strCache>
                <c:ptCount val="1"/>
                <c:pt idx="0">
                  <c:v>25</c:v>
                </c:pt>
              </c:strCache>
            </c:strRef>
          </c:tx>
          <c:spPr>
            <a:gradFill>
              <a:gsLst>
                <a:gs pos="0">
                  <a:schemeClr val="dk1">
                    <a:tint val="98500"/>
                  </a:schemeClr>
                </a:gs>
                <a:gs pos="100000">
                  <a:schemeClr val="dk1">
                    <a:tint val="98500"/>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FFCD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19-85A2-411F-8CC8-8229FA4CA85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#s'!$Z$20</c:f>
              <c:numCache>
                <c:formatCode>#,##0</c:formatCode>
                <c:ptCount val="1"/>
                <c:pt idx="0">
                  <c:v>501</c:v>
                </c:pt>
              </c:numCache>
            </c:numRef>
          </c:val>
          <c:extLst>
            <c:ext xmlns:c16="http://schemas.microsoft.com/office/drawing/2014/chart" uri="{C3380CC4-5D6E-409C-BE32-E72D297353CC}">
              <c16:uniqueId val="{0000001A-85A2-411F-8CC8-8229FA4CA85E}"/>
            </c:ext>
          </c:extLst>
        </c:ser>
        <c:ser>
          <c:idx val="25"/>
          <c:order val="25"/>
          <c:tx>
            <c:strRef>
              <c:f>'History #s'!$AA$14</c:f>
              <c:strCache>
                <c:ptCount val="1"/>
                <c:pt idx="0">
                  <c:v>26</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#s'!$AA$20</c:f>
              <c:numCache>
                <c:formatCode>#,##0</c:formatCode>
                <c:ptCount val="1"/>
                <c:pt idx="0">
                  <c:v>502</c:v>
                </c:pt>
              </c:numCache>
            </c:numRef>
          </c:val>
          <c:extLst>
            <c:ext xmlns:c16="http://schemas.microsoft.com/office/drawing/2014/chart" uri="{C3380CC4-5D6E-409C-BE32-E72D297353CC}">
              <c16:uniqueId val="{0000001B-85A2-411F-8CC8-8229FA4CA85E}"/>
            </c:ext>
          </c:extLst>
        </c:ser>
        <c:ser>
          <c:idx val="26"/>
          <c:order val="26"/>
          <c:tx>
            <c:strRef>
              <c:f>'History #s'!$AB$14</c:f>
              <c:strCache>
                <c:ptCount val="1"/>
                <c:pt idx="0">
                  <c:v>27</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#s'!$AB$20</c:f>
              <c:numCache>
                <c:formatCode>#,##0</c:formatCode>
                <c:ptCount val="1"/>
                <c:pt idx="0">
                  <c:v>616</c:v>
                </c:pt>
              </c:numCache>
            </c:numRef>
          </c:val>
          <c:extLst>
            <c:ext xmlns:c16="http://schemas.microsoft.com/office/drawing/2014/chart" uri="{C3380CC4-5D6E-409C-BE32-E72D297353CC}">
              <c16:uniqueId val="{0000001C-85A2-411F-8CC8-8229FA4CA85E}"/>
            </c:ext>
          </c:extLst>
        </c:ser>
        <c:ser>
          <c:idx val="27"/>
          <c:order val="27"/>
          <c:tx>
            <c:strRef>
              <c:f>'History #s'!$AC$14</c:f>
              <c:strCache>
                <c:ptCount val="1"/>
                <c:pt idx="0">
                  <c:v>28</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#s'!$AC$20</c:f>
              <c:numCache>
                <c:formatCode>#,##0</c:formatCode>
                <c:ptCount val="1"/>
                <c:pt idx="0">
                  <c:v>595</c:v>
                </c:pt>
              </c:numCache>
            </c:numRef>
          </c:val>
          <c:extLst>
            <c:ext xmlns:c16="http://schemas.microsoft.com/office/drawing/2014/chart" uri="{C3380CC4-5D6E-409C-BE32-E72D297353CC}">
              <c16:uniqueId val="{0000001D-85A2-411F-8CC8-8229FA4CA85E}"/>
            </c:ext>
          </c:extLst>
        </c:ser>
        <c:ser>
          <c:idx val="28"/>
          <c:order val="28"/>
          <c:tx>
            <c:strRef>
              <c:f>'History #s'!$AD$14</c:f>
              <c:strCache>
                <c:ptCount val="1"/>
                <c:pt idx="0">
                  <c:v>29</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#s'!$AD$20</c:f>
              <c:numCache>
                <c:formatCode>#,##0</c:formatCode>
                <c:ptCount val="1"/>
                <c:pt idx="0">
                  <c:v>599</c:v>
                </c:pt>
              </c:numCache>
            </c:numRef>
          </c:val>
          <c:extLst>
            <c:ext xmlns:c16="http://schemas.microsoft.com/office/drawing/2014/chart" uri="{C3380CC4-5D6E-409C-BE32-E72D297353CC}">
              <c16:uniqueId val="{0000001E-85A2-411F-8CC8-8229FA4CA85E}"/>
            </c:ext>
          </c:extLst>
        </c:ser>
        <c:ser>
          <c:idx val="29"/>
          <c:order val="29"/>
          <c:tx>
            <c:strRef>
              <c:f>'History #s'!$AE$14</c:f>
              <c:strCache>
                <c:ptCount val="1"/>
                <c:pt idx="0">
                  <c:v>30</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#s'!$AE$20</c:f>
              <c:numCache>
                <c:formatCode>#,##0</c:formatCode>
                <c:ptCount val="1"/>
                <c:pt idx="0">
                  <c:v>606</c:v>
                </c:pt>
              </c:numCache>
            </c:numRef>
          </c:val>
          <c:extLst>
            <c:ext xmlns:c16="http://schemas.microsoft.com/office/drawing/2014/chart" uri="{C3380CC4-5D6E-409C-BE32-E72D297353CC}">
              <c16:uniqueId val="{0000001F-85A2-411F-8CC8-8229FA4CA85E}"/>
            </c:ext>
          </c:extLst>
        </c:ser>
        <c:ser>
          <c:idx val="30"/>
          <c:order val="30"/>
          <c:tx>
            <c:strRef>
              <c:f>'History #s'!$AF$14</c:f>
              <c:strCache>
                <c:ptCount val="1"/>
                <c:pt idx="0">
                  <c:v>31</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#s'!$AF$20</c:f>
              <c:numCache>
                <c:formatCode>#,##0</c:formatCode>
                <c:ptCount val="1"/>
                <c:pt idx="0">
                  <c:v>667</c:v>
                </c:pt>
              </c:numCache>
            </c:numRef>
          </c:val>
          <c:extLst>
            <c:ext xmlns:c16="http://schemas.microsoft.com/office/drawing/2014/chart" uri="{C3380CC4-5D6E-409C-BE32-E72D297353CC}">
              <c16:uniqueId val="{00000020-85A2-411F-8CC8-8229FA4CA85E}"/>
            </c:ext>
          </c:extLst>
        </c:ser>
        <c:ser>
          <c:idx val="31"/>
          <c:order val="31"/>
          <c:tx>
            <c:strRef>
              <c:f>'History #s'!$AG$14</c:f>
              <c:strCache>
                <c:ptCount val="1"/>
                <c:pt idx="0">
                  <c:v>32</c:v>
                </c:pt>
              </c:strCache>
            </c:strRef>
          </c:tx>
          <c:spPr>
            <a:solidFill>
              <a:schemeClr val="bg1">
                <a:lumMod val="6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#s'!$AG$20</c:f>
              <c:numCache>
                <c:formatCode>#,##0</c:formatCode>
                <c:ptCount val="1"/>
                <c:pt idx="0">
                  <c:v>737</c:v>
                </c:pt>
              </c:numCache>
            </c:numRef>
          </c:val>
          <c:extLst>
            <c:ext xmlns:c16="http://schemas.microsoft.com/office/drawing/2014/chart" uri="{C3380CC4-5D6E-409C-BE32-E72D297353CC}">
              <c16:uniqueId val="{00000021-85A2-411F-8CC8-8229FA4CA85E}"/>
            </c:ext>
          </c:extLst>
        </c:ser>
        <c:ser>
          <c:idx val="32"/>
          <c:order val="32"/>
          <c:tx>
            <c:strRef>
              <c:f>'History #s'!$AH$14</c:f>
              <c:strCache>
                <c:ptCount val="1"/>
                <c:pt idx="0">
                  <c:v>33</c:v>
                </c:pt>
              </c:strCache>
            </c:strRef>
          </c:tx>
          <c:spPr>
            <a:solidFill>
              <a:srgbClr val="FFCD0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#s'!$AH$20</c:f>
              <c:numCache>
                <c:formatCode>#,##0</c:formatCode>
                <c:ptCount val="1"/>
                <c:pt idx="0">
                  <c:v>753</c:v>
                </c:pt>
              </c:numCache>
            </c:numRef>
          </c:val>
          <c:extLst>
            <c:ext xmlns:c16="http://schemas.microsoft.com/office/drawing/2014/chart" uri="{C3380CC4-5D6E-409C-BE32-E72D297353CC}">
              <c16:uniqueId val="{00000022-85A2-411F-8CC8-8229FA4CA85E}"/>
            </c:ext>
          </c:extLst>
        </c:ser>
        <c:ser>
          <c:idx val="33"/>
          <c:order val="33"/>
          <c:tx>
            <c:strRef>
              <c:f>'History #s'!$AI$14</c:f>
              <c:strCache>
                <c:ptCount val="1"/>
                <c:pt idx="0">
                  <c:v>34</c:v>
                </c:pt>
              </c:strCache>
            </c:strRef>
          </c:tx>
          <c:spPr>
            <a:solidFill>
              <a:schemeClr val="bg2">
                <a:lumMod val="50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#s'!$AI$20</c:f>
              <c:numCache>
                <c:formatCode>#,##0</c:formatCode>
                <c:ptCount val="1"/>
                <c:pt idx="0">
                  <c:v>741</c:v>
                </c:pt>
              </c:numCache>
            </c:numRef>
          </c:val>
          <c:extLst>
            <c:ext xmlns:c16="http://schemas.microsoft.com/office/drawing/2014/chart" uri="{C3380CC4-5D6E-409C-BE32-E72D297353CC}">
              <c16:uniqueId val="{00000023-85A2-411F-8CC8-8229FA4CA85E}"/>
            </c:ext>
          </c:extLst>
        </c:ser>
        <c:ser>
          <c:idx val="34"/>
          <c:order val="34"/>
          <c:tx>
            <c:strRef>
              <c:f>'History #s'!$AJ$14</c:f>
              <c:strCache>
                <c:ptCount val="1"/>
                <c:pt idx="0">
                  <c:v>35</c:v>
                </c:pt>
              </c:strCache>
            </c:strRef>
          </c:tx>
          <c:spPr>
            <a:solidFill>
              <a:schemeClr val="tx1"/>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'History #s'!$A$20</c:f>
              <c:strCache>
                <c:ptCount val="1"/>
                <c:pt idx="0">
                  <c:v>Total Visitors</c:v>
                </c:pt>
              </c:strCache>
            </c:strRef>
          </c:cat>
          <c:val>
            <c:numRef>
              <c:f>'History #s'!$AJ$20</c:f>
              <c:numCache>
                <c:formatCode>#,##0</c:formatCode>
                <c:ptCount val="1"/>
                <c:pt idx="0">
                  <c:v>646</c:v>
                </c:pt>
              </c:numCache>
            </c:numRef>
          </c:val>
          <c:extLst>
            <c:ext xmlns:c16="http://schemas.microsoft.com/office/drawing/2014/chart" uri="{C3380CC4-5D6E-409C-BE32-E72D297353CC}">
              <c16:uniqueId val="{00000024-85A2-411F-8CC8-8229FA4CA85E}"/>
            </c:ext>
          </c:extLst>
        </c:ser>
        <c:dLbls>
          <c:dLblPos val="inEnd"/>
          <c:showLegendKey val="0"/>
          <c:showVal val="1"/>
          <c:showCatName val="0"/>
          <c:showSerName val="0"/>
          <c:showPercent val="0"/>
          <c:showBubbleSize val="0"/>
        </c:dLbls>
        <c:gapWidth val="41"/>
        <c:axId val="158773296"/>
        <c:axId val="158773688"/>
      </c:barChart>
      <c:catAx>
        <c:axId val="158773296"/>
        <c:scaling>
          <c:orientation val="minMax"/>
        </c:scaling>
        <c:delete val="1"/>
        <c:axPos val="b"/>
        <c:numFmt formatCode="General" sourceLinked="0"/>
        <c:majorTickMark val="none"/>
        <c:minorTickMark val="none"/>
        <c:tickLblPos val="nextTo"/>
        <c:crossAx val="158773688"/>
        <c:crosses val="autoZero"/>
        <c:auto val="1"/>
        <c:lblAlgn val="ctr"/>
        <c:lblOffset val="100"/>
        <c:noMultiLvlLbl val="0"/>
      </c:catAx>
      <c:valAx>
        <c:axId val="158773688"/>
        <c:scaling>
          <c:orientation val="minMax"/>
        </c:scaling>
        <c:delete val="1"/>
        <c:axPos val="l"/>
        <c:numFmt formatCode="#,##0" sourceLinked="1"/>
        <c:majorTickMark val="none"/>
        <c:minorTickMark val="none"/>
        <c:tickLblPos val="nextTo"/>
        <c:crossAx val="158773296"/>
        <c:crosses val="autoZero"/>
        <c:crossBetween val="between"/>
        <c:majorUnit val="50"/>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1st Qtr</cx:pt>
          <cx:pt idx="1">2nd Qtr</cx:pt>
          <cx:pt idx="2">3rd Qtr</cx:pt>
          <cx:pt idx="3">4th Qtr</cx:pt>
        </cx:lvl>
      </cx:strDim>
      <cx:numDim type="size">
        <cx:f>Sheet1!$B$2:$B$5</cx:f>
        <cx:lvl ptCount="4" formatCode="General">
          <cx:pt idx="0">8.1999999999999993</cx:pt>
          <cx:pt idx="1">3.2000000000000002</cx:pt>
          <cx:pt idx="2">1.3999999999999999</cx:pt>
          <cx:pt idx="3">1.2</cx:pt>
        </cx:lvl>
      </cx:numDim>
    </cx:data>
  </cx:chartData>
  <cx:chart>
    <cx:title pos="t" align="ctr" overlay="0">
      <cx:tx>
        <cx:rich>
          <a:bodyPr rot="0" spcFirstLastPara="1" vertOverflow="ellipsis" vert="horz" wrap="square" lIns="38100" tIns="19050" rIns="38100" bIns="19050" anchor="ctr" anchorCtr="1" compatLnSpc="0"/>
          <a:lstStyle/>
          <a:p>
            <a:pPr algn="ctr" rtl="0">
              <a:defRPr sz="1862" b="0" i="0" u="none" strike="noStrike" kern="1200" spc="0" baseline="0">
                <a:solidFill>
                  <a:srgbClr val="000000">
                    <a:lumMod val="65000"/>
                    <a:lumOff val="35000"/>
                  </a:srgbClr>
                </a:solidFill>
                <a:latin typeface="+mn-lt"/>
                <a:ea typeface="+mn-ea"/>
                <a:cs typeface="+mn-cs"/>
              </a:defRPr>
            </a:pPr>
            <a:r>
              <a:rPr kumimoji="0" lang="en-US" sz="1862" b="0" i="0" u="none" strike="noStrike" kern="1200" cap="none" spc="0" normalizeH="0" baseline="0" noProof="0" dirty="0">
                <a:ln>
                  <a:noFill/>
                </a:ln>
                <a:solidFill>
                  <a:srgbClr val="000000">
                    <a:lumMod val="65000"/>
                    <a:lumOff val="35000"/>
                  </a:srgbClr>
                </a:solidFill>
                <a:effectLst/>
                <a:uLnTx/>
                <a:uFillTx/>
                <a:latin typeface="Arial" panose="020B0604020202020204"/>
              </a:rPr>
              <a:t>Donut Chart</a:t>
            </a:r>
            <a:endParaRPr lang="en-US" dirty="0"/>
          </a:p>
        </cx:rich>
      </cx:tx>
    </cx:title>
    <cx:plotArea>
      <cx:plotAreaRegion>
        <cx:series layoutId="sunburst" uniqueId="{F3F0649F-59E4-4A28-AD41-18536ADB3556}">
          <cx:tx>
            <cx:txData>
              <cx:f>Sheet1!$B$1</cx:f>
              <cx:v>Sales</cx:v>
            </cx:txData>
          </cx:tx>
          <cx:dataPt idx="1">
            <cx:spPr>
              <a:solidFill>
                <a:srgbClr val="000000"/>
              </a:solidFill>
            </cx:spPr>
          </cx:dataPt>
          <cx:dataPt idx="2">
            <cx:spPr>
              <a:solidFill>
                <a:srgbClr val="63676B"/>
              </a:solidFill>
            </cx:spPr>
          </cx:dataPt>
          <cx:dataPt idx="3">
            <cx:spPr>
              <a:solidFill>
                <a:srgbClr val="00558C"/>
              </a:solidFill>
            </cx:spPr>
          </cx:dataPt>
          <cx:dataId val="0"/>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D2FD1-B169-9B41-A890-0ECD81C3476C}" type="datetimeFigureOut">
              <a:rPr lang="en-US" smtClean="0"/>
              <a:t>11/11/2021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943EA-69D9-7E49-97CD-A49926F617C9}" type="slidenum">
              <a:rPr lang="en-US" smtClean="0"/>
              <a:t>‹#›</a:t>
            </a:fld>
            <a:endParaRPr lang="en-US"/>
          </a:p>
        </p:txBody>
      </p:sp>
    </p:spTree>
    <p:extLst>
      <p:ext uri="{BB962C8B-B14F-4D97-AF65-F5344CB8AC3E}">
        <p14:creationId xmlns:p14="http://schemas.microsoft.com/office/powerpoint/2010/main" val="173512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of the Ombudsperson prepares</a:t>
            </a:r>
            <a:r>
              <a:rPr lang="en-US" baseline="0" dirty="0"/>
              <a:t> an annual report every year, to summarize our work on campus.</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1</a:t>
            </a:fld>
            <a:endParaRPr lang="en-US"/>
          </a:p>
        </p:txBody>
      </p:sp>
    </p:spTree>
    <p:extLst>
      <p:ext uri="{BB962C8B-B14F-4D97-AF65-F5344CB8AC3E}">
        <p14:creationId xmlns:p14="http://schemas.microsoft.com/office/powerpoint/2010/main" val="254109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a:t>
            </a:r>
            <a:r>
              <a:rPr lang="en-US" baseline="0" dirty="0"/>
              <a:t>n administrator may call to talk about two staff members in conflict, to get ideas on how to address the situation.</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10</a:t>
            </a:fld>
            <a:endParaRPr lang="en-US"/>
          </a:p>
        </p:txBody>
      </p:sp>
    </p:spTree>
    <p:extLst>
      <p:ext uri="{BB962C8B-B14F-4D97-AF65-F5344CB8AC3E}">
        <p14:creationId xmlns:p14="http://schemas.microsoft.com/office/powerpoint/2010/main" val="277912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29% of our</a:t>
            </a:r>
            <a:r>
              <a:rPr lang="en-US" baseline="0" dirty="0"/>
              <a:t> visitors had situations that did not pose a risk to campus.  The biggest risk we continue to see is loss of productivity due to ongoing conflict involving more than two people.</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11</a:t>
            </a:fld>
            <a:endParaRPr lang="en-US"/>
          </a:p>
        </p:txBody>
      </p:sp>
    </p:spTree>
    <p:extLst>
      <p:ext uri="{BB962C8B-B14F-4D97-AF65-F5344CB8AC3E}">
        <p14:creationId xmlns:p14="http://schemas.microsoft.com/office/powerpoint/2010/main" val="4280471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send out a brief </a:t>
            </a:r>
            <a:r>
              <a:rPr lang="en-US" dirty="0" err="1"/>
              <a:t>Qualtrix</a:t>
            </a:r>
            <a:r>
              <a:rPr lang="en-US" dirty="0"/>
              <a:t> survey</a:t>
            </a:r>
            <a:r>
              <a:rPr lang="en-US" baseline="0" dirty="0"/>
              <a:t> to visitors asking for their feedback.</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12</a:t>
            </a:fld>
            <a:endParaRPr lang="en-US"/>
          </a:p>
        </p:txBody>
      </p:sp>
    </p:spTree>
    <p:extLst>
      <p:ext uri="{BB962C8B-B14F-4D97-AF65-F5344CB8AC3E}">
        <p14:creationId xmlns:p14="http://schemas.microsoft.com/office/powerpoint/2010/main" val="2995076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highlighted three issues in our report this year.  First, we have seen a lot of distress among faculty,</a:t>
            </a:r>
            <a:r>
              <a:rPr lang="en-US" baseline="0" dirty="0"/>
              <a:t> staff and students about public health measures during the pandemic, and we also recognize the constraints on actions by University administration.  We ask everyone for kindness, patience and flexibility as the campus deals with the ramifications of the pandemic.  Second, we acknowledge that administrators work hard to navigate situations with a DEI component and also want to point out some common errors we see, including delaying action; poor communication with stakeholders; and failure to reach out for help from campus experts.  We recommend being alert to DEI components in difficult situations, quickly convening a meeting of key resources to develop a plan of action, and proactively implementing DEI training.  Finally, we have seen a number of cases involving students frustrated about academic accommodations for disabilities.  This can be a challenging and emotional experience for students.  In turn, faculty may not always know how to respond to requests for accommodations and may be overwhelmed by the volume of requests.  We recommend more training for faculty and an emphasis on clear expectations for faculty and students around accommodations.  We also encourage a more proactive approach to student academic accommodations, including increased collaboration among Student Disability Services and other campus offices, increased awareness of diversity in learning styles, and greater emphasis on universal design.</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13</a:t>
            </a:fld>
            <a:endParaRPr lang="en-US"/>
          </a:p>
        </p:txBody>
      </p:sp>
    </p:spTree>
    <p:extLst>
      <p:ext uri="{BB962C8B-B14F-4D97-AF65-F5344CB8AC3E}">
        <p14:creationId xmlns:p14="http://schemas.microsoft.com/office/powerpoint/2010/main" val="310295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Roboto" panose="02000000000000000000" pitchFamily="2" charset="0"/>
                <a:ea typeface="Roboto" panose="02000000000000000000" pitchFamily="2" charset="0"/>
              </a:rPr>
              <a:t>We are delighted to welcome Gigi Durham as our</a:t>
            </a:r>
            <a:r>
              <a:rPr lang="en-US" sz="1200" b="0" i="0" baseline="0" dirty="0">
                <a:solidFill>
                  <a:srgbClr val="000000"/>
                </a:solidFill>
                <a:effectLst/>
                <a:latin typeface="Roboto" panose="02000000000000000000" pitchFamily="2" charset="0"/>
                <a:ea typeface="Roboto" panose="02000000000000000000" pitchFamily="2" charset="0"/>
              </a:rPr>
              <a:t> new faculty ombuds.  Gigi is a Professor and College of Liberal Arts and Sciences Collegiate Scholar in Journalism and Mass Communication with a joint appointment in Gender, Women’s and Sexuality Studies.  Cynthia has been with the office since 2005.</a:t>
            </a:r>
            <a:endParaRPr lang="en-US" sz="1200" b="0" i="0" dirty="0">
              <a:solidFill>
                <a:srgbClr val="000000"/>
              </a:solidFill>
              <a:effectLst/>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Roboto" panose="02000000000000000000" pitchFamily="2" charset="0"/>
                <a:ea typeface="Roboto" panose="02000000000000000000" pitchFamily="2" charset="0"/>
              </a:rPr>
              <a:t> </a:t>
            </a: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14</a:t>
            </a:fld>
            <a:endParaRPr lang="en-US"/>
          </a:p>
        </p:txBody>
      </p:sp>
    </p:spTree>
    <p:extLst>
      <p:ext uri="{BB962C8B-B14F-4D97-AF65-F5344CB8AC3E}">
        <p14:creationId xmlns:p14="http://schemas.microsoft.com/office/powerpoint/2010/main" val="411924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Roboto" panose="02000000000000000000" pitchFamily="2" charset="0"/>
              </a:rPr>
              <a:t>Jennifer joined the office as an interim Associate Ombudsperson in November 2020 and has a joint appointment as a program director in the Center for Diversity and Enrichment. Nadia joined the office as an interim Associate Ombudsperson in January 2021.  She is a Lecturer in the School of Social Work with 10 years of clinical practice experience.  </a:t>
            </a:r>
            <a:r>
              <a:rPr lang="en-US" sz="1200" b="0" dirty="0">
                <a:solidFill>
                  <a:srgbClr val="000000"/>
                </a:solidFill>
                <a:latin typeface="Roboto" panose="02000000000000000000" pitchFamily="2" charset="0"/>
              </a:rPr>
              <a:t> </a:t>
            </a:r>
            <a:endParaRPr lang="en-US" sz="1200" b="0" i="0" dirty="0">
              <a:solidFill>
                <a:srgbClr val="000000"/>
              </a:solidFill>
              <a:effectLst/>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15</a:t>
            </a:fld>
            <a:endParaRPr lang="en-US"/>
          </a:p>
        </p:txBody>
      </p:sp>
    </p:spTree>
    <p:extLst>
      <p:ext uri="{BB962C8B-B14F-4D97-AF65-F5344CB8AC3E}">
        <p14:creationId xmlns:p14="http://schemas.microsoft.com/office/powerpoint/2010/main" val="4222792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Due to the COVID19 pandemic, the ombudspersons work primarily by telephone, ZOOM or SKYPE. In-person meetings are scheduled upon request. Please contact the office by email</a:t>
            </a:r>
            <a:r>
              <a:rPr lang="en-US" sz="1200" dirty="0">
                <a:latin typeface="Calibri" panose="020F0502020204030204" pitchFamily="34" charset="0"/>
                <a:ea typeface="Calibri" panose="020F0502020204030204" pitchFamily="34" charset="0"/>
                <a:cs typeface="Times New Roman" panose="02020603050405020304" pitchFamily="18" charset="0"/>
              </a:rPr>
              <a:t> or </a:t>
            </a:r>
            <a:r>
              <a:rPr lang="en-US" sz="1200" dirty="0">
                <a:effectLst/>
                <a:latin typeface="Calibri" panose="020F0502020204030204" pitchFamily="34" charset="0"/>
                <a:ea typeface="Calibri" panose="020F0502020204030204" pitchFamily="34" charset="0"/>
                <a:cs typeface="Times New Roman" panose="02020603050405020304" pitchFamily="18" charset="0"/>
              </a:rPr>
              <a:t>telephone to schedule an appointment. Detailed information about the Office of the Ombudsperson may be found on our website. </a:t>
            </a:r>
            <a:endParaRPr lang="en-US" dirty="0"/>
          </a:p>
          <a:p>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16</a:t>
            </a:fld>
            <a:endParaRPr lang="en-US"/>
          </a:p>
        </p:txBody>
      </p:sp>
    </p:spTree>
    <p:extLst>
      <p:ext uri="{BB962C8B-B14F-4D97-AF65-F5344CB8AC3E}">
        <p14:creationId xmlns:p14="http://schemas.microsoft.com/office/powerpoint/2010/main" val="719937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contact us if you are interested in virtual or in-person presentations of this report or an overview of our office.</a:t>
            </a:r>
          </a:p>
        </p:txBody>
      </p:sp>
      <p:sp>
        <p:nvSpPr>
          <p:cNvPr id="4" name="Slide Number Placeholder 3"/>
          <p:cNvSpPr>
            <a:spLocks noGrp="1"/>
          </p:cNvSpPr>
          <p:nvPr>
            <p:ph type="sldNum" sz="quarter" idx="5"/>
          </p:nvPr>
        </p:nvSpPr>
        <p:spPr/>
        <p:txBody>
          <a:bodyPr/>
          <a:lstStyle/>
          <a:p>
            <a:fld id="{769943EA-69D9-7E49-97CD-A49926F617C9}" type="slidenum">
              <a:rPr lang="en-US" smtClean="0"/>
              <a:t>17</a:t>
            </a:fld>
            <a:endParaRPr lang="en-US"/>
          </a:p>
        </p:txBody>
      </p:sp>
    </p:spTree>
    <p:extLst>
      <p:ext uri="{BB962C8B-B14F-4D97-AF65-F5344CB8AC3E}">
        <p14:creationId xmlns:p14="http://schemas.microsoft.com/office/powerpoint/2010/main" val="2107890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tagline encourages</a:t>
            </a:r>
            <a:r>
              <a:rPr lang="en-US" baseline="0" dirty="0"/>
              <a:t> faculty, staff and students to come to us with small issues as well as major concerns, and everything in between.</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18</a:t>
            </a:fld>
            <a:endParaRPr lang="en-US"/>
          </a:p>
        </p:txBody>
      </p:sp>
    </p:spTree>
    <p:extLst>
      <p:ext uri="{BB962C8B-B14F-4D97-AF65-F5344CB8AC3E}">
        <p14:creationId xmlns:p14="http://schemas.microsoft.com/office/powerpoint/2010/main" val="8618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role is to help students, staff and faculty with conflicts and problems.  What makes us different from many other resources on campus is that we work with people following ethical principles set out by our professional association, the International Ombuds Association.  </a:t>
            </a:r>
          </a:p>
        </p:txBody>
      </p:sp>
      <p:sp>
        <p:nvSpPr>
          <p:cNvPr id="4" name="Slide Number Placeholder 3"/>
          <p:cNvSpPr>
            <a:spLocks noGrp="1"/>
          </p:cNvSpPr>
          <p:nvPr>
            <p:ph type="sldNum" sz="quarter" idx="10"/>
          </p:nvPr>
        </p:nvSpPr>
        <p:spPr/>
        <p:txBody>
          <a:bodyPr/>
          <a:lstStyle/>
          <a:p>
            <a:fld id="{769943EA-69D9-7E49-97CD-A49926F617C9}" type="slidenum">
              <a:rPr lang="en-US" smtClean="0"/>
              <a:t>2</a:t>
            </a:fld>
            <a:endParaRPr lang="en-US"/>
          </a:p>
        </p:txBody>
      </p:sp>
    </p:spTree>
    <p:extLst>
      <p:ext uri="{BB962C8B-B14F-4D97-AF65-F5344CB8AC3E}">
        <p14:creationId xmlns:p14="http://schemas.microsoft.com/office/powerpoint/2010/main" val="3648626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Confidentiality is the bedrock of our office, and the only exceptions to our confidentiality are a risk of physical harm to anyone or if we are ordered by a court or required by law.  Our confidentiality can be crucial in surfacing serious issues.  In one case, students working in a lab came to us with concerns that a faculty member was falsifying data.  They expressed great fear of possible retaliation if their involvement was revealed.  After discussing a number of options, the students gave us permission to call the Office of the Vice President for Research and clarify the confidentiality they could offer in this case.  The visitors met with the VPR and us to discuss the situation and develop a plan of action that would address their concerns while providing anonymity for them and protecting them from retaliation.  </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3</a:t>
            </a:fld>
            <a:endParaRPr lang="en-US"/>
          </a:p>
        </p:txBody>
      </p:sp>
    </p:spTree>
    <p:extLst>
      <p:ext uri="{BB962C8B-B14F-4D97-AF65-F5344CB8AC3E}">
        <p14:creationId xmlns:p14="http://schemas.microsoft.com/office/powerpoint/2010/main" val="303371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t>
            </a:r>
            <a:r>
              <a:rPr lang="en-US" baseline="0" dirty="0"/>
              <a:t>elp our visitors clarify their goals, identify the range of options available to them, from informal to formal, and help them develop a plan of action.  Our neutrality, in combination with our confidentiality, can be very helpful in this process.  In one case, a faculty member received a serious medical diagnosis that would permanently affect their ability to fully function in their department.  We were able to talk about all of their concerns, including teaching, supporting graduate students, and research; offer resources; and then help them develop a plan to present to their department chair.  </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4</a:t>
            </a:fld>
            <a:endParaRPr lang="en-US"/>
          </a:p>
        </p:txBody>
      </p:sp>
    </p:spTree>
    <p:extLst>
      <p:ext uri="{BB962C8B-B14F-4D97-AF65-F5344CB8AC3E}">
        <p14:creationId xmlns:p14="http://schemas.microsoft.com/office/powerpoint/2010/main" val="2135025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informality, combined with our confidentiality, provides the opportunity to resolve an issue before having to resort to formal options such as filing a complaint or taking legal action.  For example, a staff member contacted us about feeling harassed by another staff member.  They didn’t want to file a formal complaint but needed the situation to be resolved.  Both people agreed to mediation, and we ended up providing multiple mediation sessions.  The result was an agreement that laid out steps to improve their working relationship in the future.  </a:t>
            </a:r>
          </a:p>
        </p:txBody>
      </p:sp>
      <p:sp>
        <p:nvSpPr>
          <p:cNvPr id="4" name="Slide Number Placeholder 3"/>
          <p:cNvSpPr>
            <a:spLocks noGrp="1"/>
          </p:cNvSpPr>
          <p:nvPr>
            <p:ph type="sldNum" sz="quarter" idx="10"/>
          </p:nvPr>
        </p:nvSpPr>
        <p:spPr/>
        <p:txBody>
          <a:bodyPr/>
          <a:lstStyle/>
          <a:p>
            <a:fld id="{769943EA-69D9-7E49-97CD-A49926F617C9}" type="slidenum">
              <a:rPr lang="en-US" smtClean="0"/>
              <a:t>5</a:t>
            </a:fld>
            <a:endParaRPr lang="en-US"/>
          </a:p>
        </p:txBody>
      </p:sp>
    </p:spTree>
    <p:extLst>
      <p:ext uri="{BB962C8B-B14F-4D97-AF65-F5344CB8AC3E}">
        <p14:creationId xmlns:p14="http://schemas.microsoft.com/office/powerpoint/2010/main" val="269326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646 visitors we saw last year represents a decline from the prior three years.  We believe several factors contributed to this, including faculty,</a:t>
            </a:r>
            <a:r>
              <a:rPr lang="en-US" baseline="0" dirty="0"/>
              <a:t> staff and students interacting less due to remote teaching, learning and work and fewer opportunities to publicize the work of our office.  </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6</a:t>
            </a:fld>
            <a:endParaRPr lang="en-US"/>
          </a:p>
        </p:txBody>
      </p:sp>
    </p:spTree>
    <p:extLst>
      <p:ext uri="{BB962C8B-B14F-4D97-AF65-F5344CB8AC3E}">
        <p14:creationId xmlns:p14="http://schemas.microsoft.com/office/powerpoint/2010/main" val="80002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Pts val="1200"/>
              <a:buFont typeface="Symbol" panose="05050102010706020507" pitchFamily="18" charset="2"/>
              <a:buNone/>
              <a:tabLst/>
            </a:pPr>
            <a:r>
              <a:rPr kumimoji="0" lang="en-US" altLang="en-US" sz="1200" b="0" i="0" u="none" strike="noStrike" cap="none" normalizeH="0" baseline="0" dirty="0">
                <a:ln>
                  <a:noFill/>
                </a:ln>
                <a:solidFill>
                  <a:srgbClr val="000000"/>
                </a:solidFill>
                <a:effectLst/>
                <a:latin typeface="Roboto" panose="02000000000000000000" pitchFamily="2" charset="0"/>
              </a:rPr>
              <a:t>In 2020-21, UI staff were once again the largest group of visitors we served.  Faculty represented 28% of our visitors, which is an increase from 15% in 2015.  </a:t>
            </a:r>
            <a:r>
              <a:rPr kumimoji="0" lang="en-US" sz="1200" b="0" i="0" u="none" strike="noStrike" cap="none" normalizeH="0" baseline="0" dirty="0">
                <a:ln>
                  <a:noFill/>
                </a:ln>
                <a:solidFill>
                  <a:srgbClr val="000000"/>
                </a:solidFill>
                <a:effectLst/>
                <a:latin typeface="Roboto" panose="02000000000000000000" pitchFamily="2" charset="0"/>
              </a:rPr>
              <a:t>We also want to point out that we always serve higher percentages of women and people of color than would be predicted based on their populations on campus.</a:t>
            </a:r>
            <a:endParaRPr lang="en-US" b="0" dirty="0"/>
          </a:p>
        </p:txBody>
      </p:sp>
      <p:sp>
        <p:nvSpPr>
          <p:cNvPr id="4" name="Slide Number Placeholder 3"/>
          <p:cNvSpPr>
            <a:spLocks noGrp="1"/>
          </p:cNvSpPr>
          <p:nvPr>
            <p:ph type="sldNum" sz="quarter" idx="5"/>
          </p:nvPr>
        </p:nvSpPr>
        <p:spPr/>
        <p:txBody>
          <a:bodyPr/>
          <a:lstStyle/>
          <a:p>
            <a:fld id="{769943EA-69D9-7E49-97CD-A49926F617C9}" type="slidenum">
              <a:rPr lang="en-US" smtClean="0"/>
              <a:t>7</a:t>
            </a:fld>
            <a:endParaRPr lang="en-US"/>
          </a:p>
        </p:txBody>
      </p:sp>
    </p:spTree>
    <p:extLst>
      <p:ext uri="{BB962C8B-B14F-4D97-AF65-F5344CB8AC3E}">
        <p14:creationId xmlns:p14="http://schemas.microsoft.com/office/powerpoint/2010/main" val="133182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reason visitors came to see us this last year involved a problem with</a:t>
            </a:r>
            <a:r>
              <a:rPr lang="en-US" baseline="0" dirty="0"/>
              <a:t> an evaluative relationship, meaning a problem with someone whom they evaluate or who evaluates them.  An example would be a faculty member having a problem with the behavior of an undergraduate student in one of their classes.  </a:t>
            </a:r>
            <a:endParaRPr lang="en-US" dirty="0"/>
          </a:p>
        </p:txBody>
      </p:sp>
      <p:sp>
        <p:nvSpPr>
          <p:cNvPr id="4" name="Slide Number Placeholder 3"/>
          <p:cNvSpPr>
            <a:spLocks noGrp="1"/>
          </p:cNvSpPr>
          <p:nvPr>
            <p:ph type="sldNum" sz="quarter" idx="10"/>
          </p:nvPr>
        </p:nvSpPr>
        <p:spPr/>
        <p:txBody>
          <a:bodyPr/>
          <a:lstStyle/>
          <a:p>
            <a:fld id="{769943EA-69D9-7E49-97CD-A49926F617C9}" type="slidenum">
              <a:rPr lang="en-US" smtClean="0"/>
              <a:t>8</a:t>
            </a:fld>
            <a:endParaRPr lang="en-US"/>
          </a:p>
        </p:txBody>
      </p:sp>
    </p:spTree>
    <p:extLst>
      <p:ext uri="{BB962C8B-B14F-4D97-AF65-F5344CB8AC3E}">
        <p14:creationId xmlns:p14="http://schemas.microsoft.com/office/powerpoint/2010/main" val="261457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represents a decrease from 30% in 2019-20, which we attribute to the campus being</a:t>
            </a:r>
            <a:r>
              <a:rPr lang="en-US" baseline="0" dirty="0"/>
              <a:t> largely remote last year. An example of disrespectful behavior would be a faculty member making condescending comments to another faculty member in a faculty meeting.</a:t>
            </a:r>
            <a:endParaRPr lang="en-US" dirty="0"/>
          </a:p>
        </p:txBody>
      </p:sp>
      <p:sp>
        <p:nvSpPr>
          <p:cNvPr id="4" name="Slide Number Placeholder 3"/>
          <p:cNvSpPr>
            <a:spLocks noGrp="1"/>
          </p:cNvSpPr>
          <p:nvPr>
            <p:ph type="sldNum" sz="quarter" idx="5"/>
          </p:nvPr>
        </p:nvSpPr>
        <p:spPr/>
        <p:txBody>
          <a:bodyPr/>
          <a:lstStyle/>
          <a:p>
            <a:fld id="{769943EA-69D9-7E49-97CD-A49926F617C9}" type="slidenum">
              <a:rPr lang="en-US" smtClean="0"/>
              <a:t>9</a:t>
            </a:fld>
            <a:endParaRPr lang="en-US"/>
          </a:p>
        </p:txBody>
      </p:sp>
    </p:spTree>
    <p:extLst>
      <p:ext uri="{BB962C8B-B14F-4D97-AF65-F5344CB8AC3E}">
        <p14:creationId xmlns:p14="http://schemas.microsoft.com/office/powerpoint/2010/main" val="95556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microsoft.com/office/2014/relationships/chartEx" Target="../charts/chartEx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old Pattern">
    <p:bg>
      <p:bgPr>
        <a:solidFill>
          <a:schemeClr val="accent1"/>
        </a:solidFill>
        <a:effectLst/>
      </p:bgPr>
    </p:bg>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E09626E5-C7F0-42BB-882B-8ADE0BFF4869}"/>
              </a:ext>
            </a:extLst>
          </p:cNvPr>
          <p:cNvPicPr>
            <a:picLocks noChangeAspect="1"/>
          </p:cNvPicPr>
          <p:nvPr userDrawn="1"/>
        </p:nvPicPr>
        <p:blipFill rotWithShape="1">
          <a:blip r:embed="rId2">
            <a:alphaModFix amt="55000"/>
          </a:blip>
          <a:srcRect r="13726"/>
          <a:stretch/>
        </p:blipFill>
        <p:spPr>
          <a:xfrm>
            <a:off x="0" y="0"/>
            <a:ext cx="9144000" cy="6858000"/>
          </a:xfrm>
          <a:prstGeom prst="rect">
            <a:avLst/>
          </a:prstGeom>
          <a:noFill/>
        </p:spPr>
      </p:pic>
      <p:sp>
        <p:nvSpPr>
          <p:cNvPr id="11" name="Title 1">
            <a:extLst>
              <a:ext uri="{FF2B5EF4-FFF2-40B4-BE49-F238E27FC236}">
                <a16:creationId xmlns:a16="http://schemas.microsoft.com/office/drawing/2014/main" id="{C4EEFD30-AA7E-41A2-89C4-5B8A913E13DF}"/>
              </a:ext>
            </a:extLst>
          </p:cNvPr>
          <p:cNvSpPr>
            <a:spLocks noGrp="1"/>
          </p:cNvSpPr>
          <p:nvPr>
            <p:ph type="ctrTitle" hasCustomPrompt="1"/>
          </p:nvPr>
        </p:nvSpPr>
        <p:spPr>
          <a:xfrm>
            <a:off x="628649" y="2677626"/>
            <a:ext cx="6858000" cy="1843238"/>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Presentation Title Goes Right Here</a:t>
            </a:r>
          </a:p>
        </p:txBody>
      </p:sp>
      <p:sp>
        <p:nvSpPr>
          <p:cNvPr id="12" name="Subtitle 2">
            <a:extLst>
              <a:ext uri="{FF2B5EF4-FFF2-40B4-BE49-F238E27FC236}">
                <a16:creationId xmlns:a16="http://schemas.microsoft.com/office/drawing/2014/main" id="{D6A4A525-4AAF-486E-AB19-44420383835D}"/>
              </a:ext>
            </a:extLst>
          </p:cNvPr>
          <p:cNvSpPr>
            <a:spLocks noGrp="1"/>
          </p:cNvSpPr>
          <p:nvPr>
            <p:ph type="subTitle" idx="1" hasCustomPrompt="1"/>
          </p:nvPr>
        </p:nvSpPr>
        <p:spPr>
          <a:xfrm>
            <a:off x="628649" y="4574783"/>
            <a:ext cx="6858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13" name="Text Placeholder 15">
            <a:extLst>
              <a:ext uri="{FF2B5EF4-FFF2-40B4-BE49-F238E27FC236}">
                <a16:creationId xmlns:a16="http://schemas.microsoft.com/office/drawing/2014/main" id="{A9F406A3-31E3-419D-9181-B76E610E102B}"/>
              </a:ext>
            </a:extLst>
          </p:cNvPr>
          <p:cNvSpPr>
            <a:spLocks noGrp="1"/>
          </p:cNvSpPr>
          <p:nvPr>
            <p:ph type="body" sz="quarter" idx="10" hasCustomPrompt="1"/>
          </p:nvPr>
        </p:nvSpPr>
        <p:spPr>
          <a:xfrm>
            <a:off x="628649" y="4952307"/>
            <a:ext cx="6858000" cy="463108"/>
          </a:xfrm>
        </p:spPr>
        <p:txBody>
          <a:bodyPr>
            <a:normAutofit/>
          </a:bodyPr>
          <a:lstStyle>
            <a:lvl1pPr marL="0" indent="0">
              <a:buNone/>
              <a:defRPr sz="1800">
                <a:solidFill>
                  <a:schemeClr val="tx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Month XX, 2020</a:t>
            </a:r>
          </a:p>
        </p:txBody>
      </p:sp>
      <p:sp>
        <p:nvSpPr>
          <p:cNvPr id="14" name="Footer Placeholder 4">
            <a:extLst>
              <a:ext uri="{FF2B5EF4-FFF2-40B4-BE49-F238E27FC236}">
                <a16:creationId xmlns:a16="http://schemas.microsoft.com/office/drawing/2014/main" id="{0D9983DD-BB59-4C08-BAA0-DD533F672CD7}"/>
              </a:ext>
            </a:extLst>
          </p:cNvPr>
          <p:cNvSpPr>
            <a:spLocks noGrp="1"/>
          </p:cNvSpPr>
          <p:nvPr>
            <p:ph type="ftr" sz="quarter" idx="3"/>
          </p:nvPr>
        </p:nvSpPr>
        <p:spPr>
          <a:xfrm>
            <a:off x="637917" y="1774217"/>
            <a:ext cx="6513130" cy="365125"/>
          </a:xfrm>
          <a:prstGeom prst="rect">
            <a:avLst/>
          </a:prstGeom>
          <a:noFill/>
        </p:spPr>
        <p:txBody>
          <a:bodyPr vert="horz" lIns="91440" tIns="45720" rIns="91440" bIns="45720" rtlCol="0" anchor="ctr"/>
          <a:lstStyle>
            <a:lvl1pPr algn="l">
              <a:defRPr sz="1800" b="0">
                <a:solidFill>
                  <a:schemeClr val="tx1"/>
                </a:solidFill>
              </a:defRPr>
            </a:lvl1pPr>
          </a:lstStyle>
          <a:p>
            <a:r>
              <a:rPr lang="en-US" dirty="0"/>
              <a:t>View &gt;&gt; Header and Footer &gt;&gt; Add Unit Name</a:t>
            </a:r>
          </a:p>
        </p:txBody>
      </p:sp>
      <p:cxnSp>
        <p:nvCxnSpPr>
          <p:cNvPr id="15" name="Straight Connector 14">
            <a:extLst>
              <a:ext uri="{FF2B5EF4-FFF2-40B4-BE49-F238E27FC236}">
                <a16:creationId xmlns:a16="http://schemas.microsoft.com/office/drawing/2014/main" id="{2098C1C6-168D-4C55-A3BC-7D9262DC18CD}"/>
              </a:ext>
            </a:extLst>
          </p:cNvPr>
          <p:cNvCxnSpPr>
            <a:cxnSpLocks/>
          </p:cNvCxnSpPr>
          <p:nvPr userDrawn="1"/>
        </p:nvCxnSpPr>
        <p:spPr>
          <a:xfrm>
            <a:off x="730595" y="2339665"/>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85571550-9287-472F-B002-609ED86CA9EA}"/>
              </a:ext>
            </a:extLst>
          </p:cNvPr>
          <p:cNvPicPr>
            <a:picLocks noChangeAspect="1"/>
          </p:cNvPicPr>
          <p:nvPr userDrawn="1"/>
        </p:nvPicPr>
        <p:blipFill>
          <a:blip r:embed="rId3"/>
          <a:stretch>
            <a:fillRect/>
          </a:stretch>
        </p:blipFill>
        <p:spPr>
          <a:xfrm>
            <a:off x="6478208" y="0"/>
            <a:ext cx="2016881" cy="960120"/>
          </a:xfrm>
          <a:prstGeom prst="rect">
            <a:avLst/>
          </a:prstGeom>
        </p:spPr>
      </p:pic>
    </p:spTree>
    <p:extLst>
      <p:ext uri="{BB962C8B-B14F-4D97-AF65-F5344CB8AC3E}">
        <p14:creationId xmlns:p14="http://schemas.microsoft.com/office/powerpoint/2010/main" val="296307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DD76D95-063D-4284-9E87-EBC36A216768}"/>
              </a:ext>
            </a:extLst>
          </p:cNvPr>
          <p:cNvPicPr>
            <a:picLocks noChangeAspect="1"/>
          </p:cNvPicPr>
          <p:nvPr userDrawn="1"/>
        </p:nvPicPr>
        <p:blipFill rotWithShape="1">
          <a:blip r:embed="rId2">
            <a:alphaModFix amt="55000"/>
          </a:blip>
          <a:srcRect r="13726"/>
          <a:stretch/>
        </p:blipFill>
        <p:spPr>
          <a:xfrm>
            <a:off x="0" y="0"/>
            <a:ext cx="9144000" cy="6858000"/>
          </a:xfrm>
          <a:prstGeom prst="rect">
            <a:avLst/>
          </a:prstGeom>
          <a:noFill/>
        </p:spPr>
      </p:pic>
      <p:sp>
        <p:nvSpPr>
          <p:cNvPr id="7" name="Title 1">
            <a:extLst>
              <a:ext uri="{FF2B5EF4-FFF2-40B4-BE49-F238E27FC236}">
                <a16:creationId xmlns:a16="http://schemas.microsoft.com/office/drawing/2014/main" id="{B487DED1-E189-40CB-AED1-E0E2020B51ED}"/>
              </a:ext>
            </a:extLst>
          </p:cNvPr>
          <p:cNvSpPr>
            <a:spLocks noGrp="1"/>
          </p:cNvSpPr>
          <p:nvPr>
            <p:ph type="ctrTitle" hasCustomPrompt="1"/>
          </p:nvPr>
        </p:nvSpPr>
        <p:spPr>
          <a:xfrm>
            <a:off x="628649" y="3367174"/>
            <a:ext cx="7866440" cy="1843238"/>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Closing Slide Header</a:t>
            </a:r>
          </a:p>
        </p:txBody>
      </p:sp>
      <p:sp>
        <p:nvSpPr>
          <p:cNvPr id="8" name="Footer Placeholder 4">
            <a:extLst>
              <a:ext uri="{FF2B5EF4-FFF2-40B4-BE49-F238E27FC236}">
                <a16:creationId xmlns:a16="http://schemas.microsoft.com/office/drawing/2014/main" id="{3DCAAB5A-1194-41D8-8377-868720BF4864}"/>
              </a:ext>
            </a:extLst>
          </p:cNvPr>
          <p:cNvSpPr>
            <a:spLocks noGrp="1"/>
          </p:cNvSpPr>
          <p:nvPr>
            <p:ph type="ftr" sz="quarter" idx="3"/>
          </p:nvPr>
        </p:nvSpPr>
        <p:spPr>
          <a:xfrm>
            <a:off x="637917" y="2463765"/>
            <a:ext cx="6513130" cy="365125"/>
          </a:xfrm>
          <a:prstGeom prst="rect">
            <a:avLst/>
          </a:prstGeom>
          <a:noFill/>
        </p:spPr>
        <p:txBody>
          <a:bodyPr vert="horz" lIns="91440" tIns="45720" rIns="91440" bIns="45720" rtlCol="0" anchor="ctr"/>
          <a:lstStyle>
            <a:lvl1pPr algn="l">
              <a:defRPr sz="1800" b="0">
                <a:solidFill>
                  <a:schemeClr val="tx1"/>
                </a:solidFill>
              </a:defRPr>
            </a:lvl1pPr>
          </a:lstStyle>
          <a:p>
            <a:r>
              <a:rPr lang="en-US" dirty="0"/>
              <a:t>View &gt;&gt; Header and Footer &gt;&gt; Add Unit Name</a:t>
            </a:r>
          </a:p>
        </p:txBody>
      </p:sp>
      <p:cxnSp>
        <p:nvCxnSpPr>
          <p:cNvPr id="9" name="Straight Connector 8">
            <a:extLst>
              <a:ext uri="{FF2B5EF4-FFF2-40B4-BE49-F238E27FC236}">
                <a16:creationId xmlns:a16="http://schemas.microsoft.com/office/drawing/2014/main" id="{4B27AA0B-2106-45D6-AAC4-BAE3E69C751E}"/>
              </a:ext>
            </a:extLst>
          </p:cNvPr>
          <p:cNvCxnSpPr>
            <a:cxnSpLocks/>
          </p:cNvCxnSpPr>
          <p:nvPr userDrawn="1"/>
        </p:nvCxnSpPr>
        <p:spPr>
          <a:xfrm>
            <a:off x="730595" y="3029213"/>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705FE7A2-532B-45C1-8BF0-BAF4BAAC9458}"/>
              </a:ext>
            </a:extLst>
          </p:cNvPr>
          <p:cNvPicPr>
            <a:picLocks noChangeAspect="1"/>
          </p:cNvPicPr>
          <p:nvPr userDrawn="1"/>
        </p:nvPicPr>
        <p:blipFill>
          <a:blip r:embed="rId3"/>
          <a:stretch>
            <a:fillRect/>
          </a:stretch>
        </p:blipFill>
        <p:spPr>
          <a:xfrm>
            <a:off x="6478208" y="0"/>
            <a:ext cx="2016881" cy="960120"/>
          </a:xfrm>
          <a:prstGeom prst="rect">
            <a:avLst/>
          </a:prstGeom>
        </p:spPr>
      </p:pic>
    </p:spTree>
    <p:extLst>
      <p:ext uri="{BB962C8B-B14F-4D97-AF65-F5344CB8AC3E}">
        <p14:creationId xmlns:p14="http://schemas.microsoft.com/office/powerpoint/2010/main" val="120354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D7A289-1270-4397-8BFD-067063D15E6E}"/>
              </a:ext>
            </a:extLst>
          </p:cNvPr>
          <p:cNvPicPr>
            <a:picLocks noChangeAspect="1"/>
          </p:cNvPicPr>
          <p:nvPr userDrawn="1"/>
        </p:nvPicPr>
        <p:blipFill>
          <a:blip r:embed="rId2"/>
          <a:stretch>
            <a:fillRect/>
          </a:stretch>
        </p:blipFill>
        <p:spPr>
          <a:xfrm>
            <a:off x="1461715" y="1873858"/>
            <a:ext cx="6217920" cy="3108960"/>
          </a:xfrm>
          <a:prstGeom prst="rect">
            <a:avLst/>
          </a:prstGeom>
        </p:spPr>
      </p:pic>
    </p:spTree>
    <p:extLst>
      <p:ext uri="{BB962C8B-B14F-4D97-AF65-F5344CB8AC3E}">
        <p14:creationId xmlns:p14="http://schemas.microsoft.com/office/powerpoint/2010/main" val="37969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Gold Pattern">
    <p:bg>
      <p:bgPr>
        <a:solidFill>
          <a:schemeClr val="accent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B8F2AB58-FD3E-42D7-9402-3DC6845B3571}"/>
              </a:ext>
            </a:extLst>
          </p:cNvPr>
          <p:cNvPicPr>
            <a:picLocks noChangeAspect="1"/>
          </p:cNvPicPr>
          <p:nvPr userDrawn="1"/>
        </p:nvPicPr>
        <p:blipFill rotWithShape="1">
          <a:blip r:embed="rId2">
            <a:alphaModFix amt="55000"/>
          </a:blip>
          <a:srcRect r="13726"/>
          <a:stretch/>
        </p:blipFill>
        <p:spPr>
          <a:xfrm>
            <a:off x="0" y="0"/>
            <a:ext cx="9144000" cy="6858000"/>
          </a:xfrm>
          <a:prstGeom prst="rect">
            <a:avLst/>
          </a:prstGeom>
          <a:noFill/>
        </p:spPr>
      </p:pic>
      <p:sp>
        <p:nvSpPr>
          <p:cNvPr id="13" name="Title 1">
            <a:extLst>
              <a:ext uri="{FF2B5EF4-FFF2-40B4-BE49-F238E27FC236}">
                <a16:creationId xmlns:a16="http://schemas.microsoft.com/office/drawing/2014/main" id="{3AE6F412-142B-427E-8CB7-22A6C43FA3F7}"/>
              </a:ext>
            </a:extLst>
          </p:cNvPr>
          <p:cNvSpPr>
            <a:spLocks noGrp="1"/>
          </p:cNvSpPr>
          <p:nvPr>
            <p:ph type="ctrTitle" hasCustomPrompt="1"/>
          </p:nvPr>
        </p:nvSpPr>
        <p:spPr>
          <a:xfrm>
            <a:off x="628649" y="2677626"/>
            <a:ext cx="6858000" cy="992326"/>
          </a:xfrm>
        </p:spPr>
        <p:txBody>
          <a:bodyPr anchor="t" anchorCtr="0">
            <a:normAutofit/>
          </a:bodyPr>
          <a:lstStyle>
            <a:lvl1pPr algn="l">
              <a:defRPr sz="4500" b="1">
                <a:solidFill>
                  <a:schemeClr val="tx1"/>
                </a:solidFill>
                <a:latin typeface="Arial" panose="020B0604020202020204" pitchFamily="34" charset="0"/>
                <a:cs typeface="Arial" panose="020B0604020202020204" pitchFamily="34" charset="0"/>
              </a:defRPr>
            </a:lvl1pPr>
          </a:lstStyle>
          <a:p>
            <a:r>
              <a:rPr lang="en-US" dirty="0"/>
              <a:t>Section Header</a:t>
            </a:r>
          </a:p>
        </p:txBody>
      </p:sp>
      <p:sp>
        <p:nvSpPr>
          <p:cNvPr id="14" name="Subtitle 2">
            <a:extLst>
              <a:ext uri="{FF2B5EF4-FFF2-40B4-BE49-F238E27FC236}">
                <a16:creationId xmlns:a16="http://schemas.microsoft.com/office/drawing/2014/main" id="{CCC0D68B-9D0A-4B2E-A4D1-199FD007B7D4}"/>
              </a:ext>
            </a:extLst>
          </p:cNvPr>
          <p:cNvSpPr>
            <a:spLocks noGrp="1"/>
          </p:cNvSpPr>
          <p:nvPr>
            <p:ph type="subTitle" idx="1" hasCustomPrompt="1"/>
          </p:nvPr>
        </p:nvSpPr>
        <p:spPr>
          <a:xfrm>
            <a:off x="628649" y="3562360"/>
            <a:ext cx="6858000" cy="407460"/>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SUBTITLE</a:t>
            </a:r>
          </a:p>
        </p:txBody>
      </p:sp>
      <p:cxnSp>
        <p:nvCxnSpPr>
          <p:cNvPr id="15" name="Straight Connector 14">
            <a:extLst>
              <a:ext uri="{FF2B5EF4-FFF2-40B4-BE49-F238E27FC236}">
                <a16:creationId xmlns:a16="http://schemas.microsoft.com/office/drawing/2014/main" id="{3F67CEC9-9E33-4CA9-A18C-74EBBC407E60}"/>
              </a:ext>
            </a:extLst>
          </p:cNvPr>
          <p:cNvCxnSpPr>
            <a:cxnSpLocks/>
          </p:cNvCxnSpPr>
          <p:nvPr userDrawn="1"/>
        </p:nvCxnSpPr>
        <p:spPr>
          <a:xfrm>
            <a:off x="730595" y="2450876"/>
            <a:ext cx="5763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a:extLst>
              <a:ext uri="{FF2B5EF4-FFF2-40B4-BE49-F238E27FC236}">
                <a16:creationId xmlns:a16="http://schemas.microsoft.com/office/drawing/2014/main" id="{3E77511C-701F-4520-A86B-5D9A30794A4C}"/>
              </a:ext>
            </a:extLst>
          </p:cNvPr>
          <p:cNvPicPr>
            <a:picLocks noChangeAspect="1"/>
          </p:cNvPicPr>
          <p:nvPr userDrawn="1"/>
        </p:nvPicPr>
        <p:blipFill>
          <a:blip r:embed="rId3"/>
          <a:stretch>
            <a:fillRect/>
          </a:stretch>
        </p:blipFill>
        <p:spPr>
          <a:xfrm>
            <a:off x="6478208" y="0"/>
            <a:ext cx="2016881" cy="960120"/>
          </a:xfrm>
          <a:prstGeom prst="rect">
            <a:avLst/>
          </a:prstGeom>
        </p:spPr>
      </p:pic>
    </p:spTree>
    <p:extLst>
      <p:ext uri="{BB962C8B-B14F-4D97-AF65-F5344CB8AC3E}">
        <p14:creationId xmlns:p14="http://schemas.microsoft.com/office/powerpoint/2010/main" val="187874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Slide – Gold Patter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97686C-E450-46F8-B31F-F4CAF5813A56}"/>
              </a:ext>
            </a:extLst>
          </p:cNvPr>
          <p:cNvSpPr>
            <a:spLocks noGrp="1"/>
          </p:cNvSpPr>
          <p:nvPr>
            <p:ph type="title"/>
          </p:nvPr>
        </p:nvSpPr>
        <p:spPr>
          <a:xfrm>
            <a:off x="554509" y="494273"/>
            <a:ext cx="7886700" cy="869089"/>
          </a:xfrm>
        </p:spPr>
        <p:txBody>
          <a:bodyPr>
            <a:normAutofit/>
          </a:bodyPr>
          <a:lstStyle>
            <a:lvl1pPr>
              <a:defRPr sz="3600"/>
            </a:lvl1pPr>
          </a:lstStyle>
          <a:p>
            <a:r>
              <a:rPr lang="en-US" dirty="0"/>
              <a:t>Click to edit Master title style</a:t>
            </a:r>
          </a:p>
        </p:txBody>
      </p:sp>
      <p:sp>
        <p:nvSpPr>
          <p:cNvPr id="11" name="Content Placeholder 2">
            <a:extLst>
              <a:ext uri="{FF2B5EF4-FFF2-40B4-BE49-F238E27FC236}">
                <a16:creationId xmlns:a16="http://schemas.microsoft.com/office/drawing/2014/main" id="{2D778384-1EF9-42E9-A914-E74A6A464AF6}"/>
              </a:ext>
            </a:extLst>
          </p:cNvPr>
          <p:cNvSpPr>
            <a:spLocks noGrp="1"/>
          </p:cNvSpPr>
          <p:nvPr>
            <p:ph idx="1"/>
          </p:nvPr>
        </p:nvSpPr>
        <p:spPr>
          <a:xfrm>
            <a:off x="554509" y="1591689"/>
            <a:ext cx="7886700" cy="429836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F422EC1-DA25-4435-8797-D44A5CD35277}"/>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4A59EB8-67BE-440F-BA60-AAD8C3894B72}"/>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14" name="Picture 13" descr="Background pattern&#10;&#10;Description automatically generated">
            <a:extLst>
              <a:ext uri="{FF2B5EF4-FFF2-40B4-BE49-F238E27FC236}">
                <a16:creationId xmlns:a16="http://schemas.microsoft.com/office/drawing/2014/main" id="{CBB02F3F-EF33-492D-B6E5-1F61AC4D8421}"/>
              </a:ext>
            </a:extLst>
          </p:cNvPr>
          <p:cNvPicPr>
            <a:picLocks noChangeAspect="1"/>
          </p:cNvPicPr>
          <p:nvPr userDrawn="1"/>
        </p:nvPicPr>
        <p:blipFill rotWithShape="1">
          <a:blip r:embed="rId3">
            <a:alphaModFix amt="55000"/>
          </a:blip>
          <a:srcRect b="92118"/>
          <a:stretch/>
        </p:blipFill>
        <p:spPr>
          <a:xfrm>
            <a:off x="1" y="6391657"/>
            <a:ext cx="9144000" cy="466344"/>
          </a:xfrm>
          <a:prstGeom prst="rect">
            <a:avLst/>
          </a:prstGeom>
          <a:noFill/>
        </p:spPr>
      </p:pic>
      <p:sp>
        <p:nvSpPr>
          <p:cNvPr id="15" name="Footer Placeholder 4">
            <a:extLst>
              <a:ext uri="{FF2B5EF4-FFF2-40B4-BE49-F238E27FC236}">
                <a16:creationId xmlns:a16="http://schemas.microsoft.com/office/drawing/2014/main" id="{F9ABFF5E-F1F5-4501-BCD7-3E0E29FD44CB}"/>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10" name="Picture 9" descr="Logo&#10;&#10;Description automatically generated">
            <a:extLst>
              <a:ext uri="{FF2B5EF4-FFF2-40B4-BE49-F238E27FC236}">
                <a16:creationId xmlns:a16="http://schemas.microsoft.com/office/drawing/2014/main" id="{405BB6F8-BDE2-467B-B99C-BBC76B1C2003}"/>
              </a:ext>
            </a:extLst>
          </p:cNvPr>
          <p:cNvPicPr>
            <a:picLocks noChangeAspect="1"/>
          </p:cNvPicPr>
          <p:nvPr userDrawn="1"/>
        </p:nvPicPr>
        <p:blipFill>
          <a:blip r:embed="rId4"/>
          <a:stretch>
            <a:fillRect/>
          </a:stretch>
        </p:blipFill>
        <p:spPr>
          <a:xfrm>
            <a:off x="628651" y="6225219"/>
            <a:ext cx="1344588" cy="640080"/>
          </a:xfrm>
          <a:prstGeom prst="rect">
            <a:avLst/>
          </a:prstGeom>
        </p:spPr>
      </p:pic>
    </p:spTree>
    <p:extLst>
      <p:ext uri="{BB962C8B-B14F-4D97-AF65-F5344CB8AC3E}">
        <p14:creationId xmlns:p14="http://schemas.microsoft.com/office/powerpoint/2010/main" val="246589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 2 Line Title Patter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0CD26C9-87A0-46EA-9422-11B9A444A796}"/>
              </a:ext>
            </a:extLst>
          </p:cNvPr>
          <p:cNvSpPr>
            <a:spLocks noGrp="1"/>
          </p:cNvSpPr>
          <p:nvPr>
            <p:ph type="title" hasCustomPrompt="1"/>
          </p:nvPr>
        </p:nvSpPr>
        <p:spPr>
          <a:xfrm>
            <a:off x="573044" y="365126"/>
            <a:ext cx="7886700" cy="1331865"/>
          </a:xfrm>
        </p:spPr>
        <p:txBody>
          <a:bodyPr/>
          <a:lstStyle/>
          <a:p>
            <a:r>
              <a:rPr lang="en-US" dirty="0"/>
              <a:t>Click to edit Master title style </a:t>
            </a:r>
            <a:br>
              <a:rPr lang="en-US" dirty="0"/>
            </a:br>
            <a:r>
              <a:rPr lang="en-US" dirty="0"/>
              <a:t>that runs to two lines</a:t>
            </a:r>
          </a:p>
        </p:txBody>
      </p:sp>
      <p:sp>
        <p:nvSpPr>
          <p:cNvPr id="13" name="Content Placeholder 2">
            <a:extLst>
              <a:ext uri="{FF2B5EF4-FFF2-40B4-BE49-F238E27FC236}">
                <a16:creationId xmlns:a16="http://schemas.microsoft.com/office/drawing/2014/main" id="{23ECABDA-F230-4B41-ADDF-44935E066168}"/>
              </a:ext>
            </a:extLst>
          </p:cNvPr>
          <p:cNvSpPr>
            <a:spLocks noGrp="1"/>
          </p:cNvSpPr>
          <p:nvPr>
            <p:ph idx="1"/>
          </p:nvPr>
        </p:nvSpPr>
        <p:spPr>
          <a:xfrm>
            <a:off x="573044" y="1987101"/>
            <a:ext cx="7886700" cy="4018000"/>
          </a:xfrm>
        </p:spPr>
        <p:txBody>
          <a:bodyPr/>
          <a:lstStyle>
            <a:lvl1pPr marL="171450" indent="-171450">
              <a:buSzPct val="95000"/>
              <a:buFontTx/>
              <a:buBlip>
                <a:blip r:embed="rId2"/>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90F261DB-55D5-4E77-951C-888162BC286F}"/>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791F442-3EDA-4AE5-8947-33F1B8EF9A28}"/>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16" name="Picture 15" descr="Background pattern&#10;&#10;Description automatically generated">
            <a:extLst>
              <a:ext uri="{FF2B5EF4-FFF2-40B4-BE49-F238E27FC236}">
                <a16:creationId xmlns:a16="http://schemas.microsoft.com/office/drawing/2014/main" id="{0C63447B-57F5-4318-B4FE-B26A858DFEB1}"/>
              </a:ext>
            </a:extLst>
          </p:cNvPr>
          <p:cNvPicPr>
            <a:picLocks noChangeAspect="1"/>
          </p:cNvPicPr>
          <p:nvPr userDrawn="1"/>
        </p:nvPicPr>
        <p:blipFill rotWithShape="1">
          <a:blip r:embed="rId3">
            <a:alphaModFix amt="55000"/>
          </a:blip>
          <a:srcRect b="92118"/>
          <a:stretch/>
        </p:blipFill>
        <p:spPr>
          <a:xfrm>
            <a:off x="1" y="6391657"/>
            <a:ext cx="9144000" cy="466344"/>
          </a:xfrm>
          <a:prstGeom prst="rect">
            <a:avLst/>
          </a:prstGeom>
          <a:noFill/>
        </p:spPr>
      </p:pic>
      <p:sp>
        <p:nvSpPr>
          <p:cNvPr id="17" name="Footer Placeholder 4">
            <a:extLst>
              <a:ext uri="{FF2B5EF4-FFF2-40B4-BE49-F238E27FC236}">
                <a16:creationId xmlns:a16="http://schemas.microsoft.com/office/drawing/2014/main" id="{889B115A-ACF0-4DC5-8ABE-B9FEFB870289}"/>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9" name="Picture 8" descr="Logo&#10;&#10;Description automatically generated">
            <a:extLst>
              <a:ext uri="{FF2B5EF4-FFF2-40B4-BE49-F238E27FC236}">
                <a16:creationId xmlns:a16="http://schemas.microsoft.com/office/drawing/2014/main" id="{2DE944D9-1E4C-4CAD-996A-523CE9C0DF80}"/>
              </a:ext>
            </a:extLst>
          </p:cNvPr>
          <p:cNvPicPr>
            <a:picLocks noChangeAspect="1"/>
          </p:cNvPicPr>
          <p:nvPr userDrawn="1"/>
        </p:nvPicPr>
        <p:blipFill>
          <a:blip r:embed="rId4"/>
          <a:stretch>
            <a:fillRect/>
          </a:stretch>
        </p:blipFill>
        <p:spPr>
          <a:xfrm>
            <a:off x="628651" y="6224497"/>
            <a:ext cx="1344588" cy="640080"/>
          </a:xfrm>
          <a:prstGeom prst="rect">
            <a:avLst/>
          </a:prstGeom>
        </p:spPr>
      </p:pic>
    </p:spTree>
    <p:extLst>
      <p:ext uri="{BB962C8B-B14F-4D97-AF65-F5344CB8AC3E}">
        <p14:creationId xmlns:p14="http://schemas.microsoft.com/office/powerpoint/2010/main" val="3944449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Slide - Photo Patter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4913970" y="1"/>
            <a:ext cx="4227557" cy="6383774"/>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dirty="0"/>
              <a:t>Click icon to add picture</a:t>
            </a:r>
          </a:p>
        </p:txBody>
      </p:sp>
      <p:sp>
        <p:nvSpPr>
          <p:cNvPr id="21" name="Content Placeholder 2">
            <a:extLst>
              <a:ext uri="{FF2B5EF4-FFF2-40B4-BE49-F238E27FC236}">
                <a16:creationId xmlns:a16="http://schemas.microsoft.com/office/drawing/2014/main" id="{ADDC6D2B-3DDB-46E3-A87F-78D7C27C1919}"/>
              </a:ext>
            </a:extLst>
          </p:cNvPr>
          <p:cNvSpPr>
            <a:spLocks noGrp="1"/>
          </p:cNvSpPr>
          <p:nvPr>
            <p:ph idx="1"/>
          </p:nvPr>
        </p:nvSpPr>
        <p:spPr>
          <a:xfrm>
            <a:off x="573043" y="1962387"/>
            <a:ext cx="4227557" cy="3923407"/>
          </a:xfrm>
        </p:spPr>
        <p:txBody>
          <a:bodyPr/>
          <a:lstStyle>
            <a:lvl1pPr marL="171450" indent="-17145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1">
            <a:extLst>
              <a:ext uri="{FF2B5EF4-FFF2-40B4-BE49-F238E27FC236}">
                <a16:creationId xmlns:a16="http://schemas.microsoft.com/office/drawing/2014/main" id="{B91C9E60-F1B6-4D5C-AB10-E02095ED6F9A}"/>
              </a:ext>
            </a:extLst>
          </p:cNvPr>
          <p:cNvSpPr>
            <a:spLocks noGrp="1"/>
          </p:cNvSpPr>
          <p:nvPr>
            <p:ph type="title"/>
          </p:nvPr>
        </p:nvSpPr>
        <p:spPr>
          <a:xfrm>
            <a:off x="573043" y="365126"/>
            <a:ext cx="4227557" cy="1331865"/>
          </a:xfrm>
        </p:spPr>
        <p:txBody>
          <a:bodyPr anchor="ctr"/>
          <a:lstStyle/>
          <a:p>
            <a:r>
              <a:rPr lang="en-US" dirty="0"/>
              <a:t>Click to edit Master title style</a:t>
            </a:r>
          </a:p>
        </p:txBody>
      </p:sp>
      <p:cxnSp>
        <p:nvCxnSpPr>
          <p:cNvPr id="24" name="Straight Connector 23">
            <a:extLst>
              <a:ext uri="{FF2B5EF4-FFF2-40B4-BE49-F238E27FC236}">
                <a16:creationId xmlns:a16="http://schemas.microsoft.com/office/drawing/2014/main" id="{D8706511-5B2E-4F7C-93BF-051BCE5E961D}"/>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3DC4940-88BA-461B-891D-F97589EAA110}"/>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6" name="Picture 25" descr="Background pattern&#10;&#10;Description automatically generated">
            <a:extLst>
              <a:ext uri="{FF2B5EF4-FFF2-40B4-BE49-F238E27FC236}">
                <a16:creationId xmlns:a16="http://schemas.microsoft.com/office/drawing/2014/main" id="{4D4198C4-8EBC-4917-B375-F76A8DDB23F0}"/>
              </a:ext>
            </a:extLst>
          </p:cNvPr>
          <p:cNvPicPr>
            <a:picLocks noChangeAspect="1"/>
          </p:cNvPicPr>
          <p:nvPr userDrawn="1"/>
        </p:nvPicPr>
        <p:blipFill rotWithShape="1">
          <a:blip r:embed="rId3">
            <a:alphaModFix amt="55000"/>
          </a:blip>
          <a:srcRect b="92118"/>
          <a:stretch/>
        </p:blipFill>
        <p:spPr>
          <a:xfrm>
            <a:off x="1" y="6391657"/>
            <a:ext cx="9144000" cy="466344"/>
          </a:xfrm>
          <a:prstGeom prst="rect">
            <a:avLst/>
          </a:prstGeom>
          <a:noFill/>
        </p:spPr>
      </p:pic>
      <p:sp>
        <p:nvSpPr>
          <p:cNvPr id="27" name="Footer Placeholder 4">
            <a:extLst>
              <a:ext uri="{FF2B5EF4-FFF2-40B4-BE49-F238E27FC236}">
                <a16:creationId xmlns:a16="http://schemas.microsoft.com/office/drawing/2014/main" id="{1304A419-7746-4C9E-A36A-2D450F5E9EA3}"/>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14" name="Picture 13" descr="Logo&#10;&#10;Description automatically generated">
            <a:extLst>
              <a:ext uri="{FF2B5EF4-FFF2-40B4-BE49-F238E27FC236}">
                <a16:creationId xmlns:a16="http://schemas.microsoft.com/office/drawing/2014/main" id="{908F78F1-0A71-482A-8320-14C4F91DB61F}"/>
              </a:ext>
            </a:extLst>
          </p:cNvPr>
          <p:cNvPicPr>
            <a:picLocks noChangeAspect="1"/>
          </p:cNvPicPr>
          <p:nvPr userDrawn="1"/>
        </p:nvPicPr>
        <p:blipFill>
          <a:blip r:embed="rId4"/>
          <a:stretch>
            <a:fillRect/>
          </a:stretch>
        </p:blipFill>
        <p:spPr>
          <a:xfrm>
            <a:off x="628651" y="6224497"/>
            <a:ext cx="1344588" cy="640080"/>
          </a:xfrm>
          <a:prstGeom prst="rect">
            <a:avLst/>
          </a:prstGeom>
        </p:spPr>
      </p:pic>
    </p:spTree>
    <p:extLst>
      <p:ext uri="{BB962C8B-B14F-4D97-AF65-F5344CB8AC3E}">
        <p14:creationId xmlns:p14="http://schemas.microsoft.com/office/powerpoint/2010/main" val="4162564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 - Photo Collage Pattern">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328A9B8-313C-42E6-A3EE-05AD73BFFE1F}"/>
              </a:ext>
            </a:extLst>
          </p:cNvPr>
          <p:cNvSpPr>
            <a:spLocks noGrp="1"/>
          </p:cNvSpPr>
          <p:nvPr>
            <p:ph type="pic" sz="quarter" idx="11" hasCustomPrompt="1"/>
          </p:nvPr>
        </p:nvSpPr>
        <p:spPr>
          <a:xfrm>
            <a:off x="5319933" y="2855783"/>
            <a:ext cx="3824068" cy="3537931"/>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 Click icon to add picture </a:t>
            </a:r>
          </a:p>
        </p:txBody>
      </p:sp>
      <p:sp>
        <p:nvSpPr>
          <p:cNvPr id="15" name="Picture Placeholder 4">
            <a:extLst>
              <a:ext uri="{FF2B5EF4-FFF2-40B4-BE49-F238E27FC236}">
                <a16:creationId xmlns:a16="http://schemas.microsoft.com/office/drawing/2014/main" id="{BF3C2D77-352B-4736-92BF-A4BEABF99307}"/>
              </a:ext>
            </a:extLst>
          </p:cNvPr>
          <p:cNvSpPr>
            <a:spLocks noGrp="1"/>
          </p:cNvSpPr>
          <p:nvPr>
            <p:ph type="pic" sz="quarter" idx="14"/>
          </p:nvPr>
        </p:nvSpPr>
        <p:spPr>
          <a:xfrm>
            <a:off x="5319932"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19" name="Picture Placeholder 4">
            <a:extLst>
              <a:ext uri="{FF2B5EF4-FFF2-40B4-BE49-F238E27FC236}">
                <a16:creationId xmlns:a16="http://schemas.microsoft.com/office/drawing/2014/main" id="{84B9B5F3-A466-42D9-A263-5511447B59AB}"/>
              </a:ext>
            </a:extLst>
          </p:cNvPr>
          <p:cNvSpPr>
            <a:spLocks noGrp="1"/>
          </p:cNvSpPr>
          <p:nvPr>
            <p:ph type="pic" sz="quarter" idx="15"/>
          </p:nvPr>
        </p:nvSpPr>
        <p:spPr>
          <a:xfrm>
            <a:off x="7252028" y="0"/>
            <a:ext cx="1895877" cy="2817680"/>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dirty="0"/>
              <a:t>Click icon to add picture</a:t>
            </a:r>
          </a:p>
        </p:txBody>
      </p:sp>
      <p:sp>
        <p:nvSpPr>
          <p:cNvPr id="20" name="Title 1">
            <a:extLst>
              <a:ext uri="{FF2B5EF4-FFF2-40B4-BE49-F238E27FC236}">
                <a16:creationId xmlns:a16="http://schemas.microsoft.com/office/drawing/2014/main" id="{A0D1DE48-C0FE-471C-8964-22C685E62E7C}"/>
              </a:ext>
            </a:extLst>
          </p:cNvPr>
          <p:cNvSpPr>
            <a:spLocks noGrp="1"/>
          </p:cNvSpPr>
          <p:nvPr>
            <p:ph type="title"/>
          </p:nvPr>
        </p:nvSpPr>
        <p:spPr>
          <a:xfrm>
            <a:off x="563776" y="365126"/>
            <a:ext cx="4227557" cy="1331865"/>
          </a:xfrm>
        </p:spPr>
        <p:txBody>
          <a:bodyPr anchor="ctr"/>
          <a:lstStyle/>
          <a:p>
            <a:r>
              <a:rPr lang="en-US" dirty="0"/>
              <a:t>Click to edit Master title style</a:t>
            </a:r>
          </a:p>
        </p:txBody>
      </p:sp>
      <p:cxnSp>
        <p:nvCxnSpPr>
          <p:cNvPr id="21" name="Straight Connector 20">
            <a:extLst>
              <a:ext uri="{FF2B5EF4-FFF2-40B4-BE49-F238E27FC236}">
                <a16:creationId xmlns:a16="http://schemas.microsoft.com/office/drawing/2014/main" id="{477AD789-609A-4C7F-9095-E625D3AFBC93}"/>
              </a:ext>
            </a:extLst>
          </p:cNvPr>
          <p:cNvCxnSpPr>
            <a:cxnSpLocks/>
          </p:cNvCxnSpPr>
          <p:nvPr userDrawn="1"/>
        </p:nvCxnSpPr>
        <p:spPr>
          <a:xfrm>
            <a:off x="628651" y="17340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57B7E12-141E-499E-940E-37C3B509FBE5}"/>
              </a:ext>
            </a:extLst>
          </p:cNvPr>
          <p:cNvSpPr>
            <a:spLocks noGrp="1"/>
          </p:cNvSpPr>
          <p:nvPr>
            <p:ph idx="1"/>
          </p:nvPr>
        </p:nvSpPr>
        <p:spPr>
          <a:xfrm>
            <a:off x="563776" y="1962387"/>
            <a:ext cx="4236824" cy="3923407"/>
          </a:xfrm>
        </p:spPr>
        <p:txBody>
          <a:bodyPr/>
          <a:lstStyle>
            <a:lvl1pPr marL="171450" indent="-171450">
              <a:buSzPct val="95000"/>
              <a:buFontTx/>
              <a:buBlip>
                <a:blip r:embed="rId2"/>
              </a:buBlip>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0945D517-979C-4C2B-80E7-5D5F1A746F3A}"/>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4" name="Picture 23" descr="Background pattern&#10;&#10;Description automatically generated">
            <a:extLst>
              <a:ext uri="{FF2B5EF4-FFF2-40B4-BE49-F238E27FC236}">
                <a16:creationId xmlns:a16="http://schemas.microsoft.com/office/drawing/2014/main" id="{043ED478-8524-4F62-8378-D1727B074248}"/>
              </a:ext>
            </a:extLst>
          </p:cNvPr>
          <p:cNvPicPr>
            <a:picLocks noChangeAspect="1"/>
          </p:cNvPicPr>
          <p:nvPr userDrawn="1"/>
        </p:nvPicPr>
        <p:blipFill rotWithShape="1">
          <a:blip r:embed="rId3">
            <a:alphaModFix amt="55000"/>
          </a:blip>
          <a:srcRect b="92118"/>
          <a:stretch/>
        </p:blipFill>
        <p:spPr>
          <a:xfrm>
            <a:off x="1" y="6391657"/>
            <a:ext cx="9144000" cy="466344"/>
          </a:xfrm>
          <a:prstGeom prst="rect">
            <a:avLst/>
          </a:prstGeom>
          <a:noFill/>
        </p:spPr>
      </p:pic>
      <p:sp>
        <p:nvSpPr>
          <p:cNvPr id="25" name="Footer Placeholder 4">
            <a:extLst>
              <a:ext uri="{FF2B5EF4-FFF2-40B4-BE49-F238E27FC236}">
                <a16:creationId xmlns:a16="http://schemas.microsoft.com/office/drawing/2014/main" id="{9074DFF5-F692-40E6-8D80-DE2C7860469C}"/>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12" name="Picture 11" descr="Logo&#10;&#10;Description automatically generated">
            <a:extLst>
              <a:ext uri="{FF2B5EF4-FFF2-40B4-BE49-F238E27FC236}">
                <a16:creationId xmlns:a16="http://schemas.microsoft.com/office/drawing/2014/main" id="{7330465C-545E-421B-AD64-04E4E592C25E}"/>
              </a:ext>
            </a:extLst>
          </p:cNvPr>
          <p:cNvPicPr>
            <a:picLocks noChangeAspect="1"/>
          </p:cNvPicPr>
          <p:nvPr userDrawn="1"/>
        </p:nvPicPr>
        <p:blipFill>
          <a:blip r:embed="rId4"/>
          <a:stretch>
            <a:fillRect/>
          </a:stretch>
        </p:blipFill>
        <p:spPr>
          <a:xfrm>
            <a:off x="628651" y="6224497"/>
            <a:ext cx="1344588" cy="640080"/>
          </a:xfrm>
          <a:prstGeom prst="rect">
            <a:avLst/>
          </a:prstGeom>
        </p:spPr>
      </p:pic>
    </p:spTree>
    <p:extLst>
      <p:ext uri="{BB962C8B-B14F-4D97-AF65-F5344CB8AC3E}">
        <p14:creationId xmlns:p14="http://schemas.microsoft.com/office/powerpoint/2010/main" val="321518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Slide -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A34D200-A1F0-4C5B-9BA8-5A00D514EC09}"/>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13" name="Picture 12" descr="Background pattern&#10;&#10;Description automatically generated">
            <a:extLst>
              <a:ext uri="{FF2B5EF4-FFF2-40B4-BE49-F238E27FC236}">
                <a16:creationId xmlns:a16="http://schemas.microsoft.com/office/drawing/2014/main" id="{6E63EACB-A652-4C9F-B65F-793B236682A8}"/>
              </a:ext>
            </a:extLst>
          </p:cNvPr>
          <p:cNvPicPr>
            <a:picLocks noChangeAspect="1"/>
          </p:cNvPicPr>
          <p:nvPr userDrawn="1"/>
        </p:nvPicPr>
        <p:blipFill rotWithShape="1">
          <a:blip r:embed="rId2">
            <a:alphaModFix amt="55000"/>
          </a:blip>
          <a:srcRect b="92118"/>
          <a:stretch/>
        </p:blipFill>
        <p:spPr>
          <a:xfrm>
            <a:off x="1" y="6391657"/>
            <a:ext cx="9144000" cy="466344"/>
          </a:xfrm>
          <a:prstGeom prst="rect">
            <a:avLst/>
          </a:prstGeom>
          <a:noFill/>
        </p:spPr>
      </p:pic>
      <p:sp>
        <p:nvSpPr>
          <p:cNvPr id="14" name="Footer Placeholder 4">
            <a:extLst>
              <a:ext uri="{FF2B5EF4-FFF2-40B4-BE49-F238E27FC236}">
                <a16:creationId xmlns:a16="http://schemas.microsoft.com/office/drawing/2014/main" id="{B3695046-C886-4E29-9C21-BA2A0B8072AA}"/>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9" name="Picture 8" descr="Logo&#10;&#10;Description automatically generated">
            <a:extLst>
              <a:ext uri="{FF2B5EF4-FFF2-40B4-BE49-F238E27FC236}">
                <a16:creationId xmlns:a16="http://schemas.microsoft.com/office/drawing/2014/main" id="{3FC0C3B7-594A-4F5F-B898-569A81C0F13F}"/>
              </a:ext>
            </a:extLst>
          </p:cNvPr>
          <p:cNvPicPr>
            <a:picLocks noChangeAspect="1"/>
          </p:cNvPicPr>
          <p:nvPr userDrawn="1"/>
        </p:nvPicPr>
        <p:blipFill>
          <a:blip r:embed="rId3"/>
          <a:stretch>
            <a:fillRect/>
          </a:stretch>
        </p:blipFill>
        <p:spPr>
          <a:xfrm>
            <a:off x="628651" y="6224497"/>
            <a:ext cx="1344588" cy="640080"/>
          </a:xfrm>
          <a:prstGeom prst="rect">
            <a:avLst/>
          </a:prstGeom>
        </p:spPr>
      </p:pic>
      <p:graphicFrame>
        <p:nvGraphicFramePr>
          <p:cNvPr id="6" name="Chart 5">
            <a:extLst>
              <a:ext uri="{FF2B5EF4-FFF2-40B4-BE49-F238E27FC236}">
                <a16:creationId xmlns:a16="http://schemas.microsoft.com/office/drawing/2014/main" id="{865704C1-9E44-4106-B321-974875711964}"/>
              </a:ext>
            </a:extLst>
          </p:cNvPr>
          <p:cNvGraphicFramePr/>
          <p:nvPr userDrawn="1">
            <p:extLst>
              <p:ext uri="{D42A27DB-BD31-4B8C-83A1-F6EECF244321}">
                <p14:modId xmlns:p14="http://schemas.microsoft.com/office/powerpoint/2010/main" val="3695479108"/>
              </p:ext>
            </p:extLst>
          </p:nvPr>
        </p:nvGraphicFramePr>
        <p:xfrm>
          <a:off x="1524000" y="1679422"/>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1420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 Slide - Pattern Footer">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B878E852-4CE9-4698-9A76-902F04CB4A9D}"/>
              </a:ext>
            </a:extLst>
          </p:cNvPr>
          <p:cNvPicPr>
            <a:picLocks noChangeAspect="1"/>
          </p:cNvPicPr>
          <p:nvPr userDrawn="1"/>
        </p:nvPicPr>
        <p:blipFill>
          <a:blip r:embed="rId2"/>
          <a:stretch>
            <a:fillRect/>
          </a:stretch>
        </p:blipFill>
        <p:spPr>
          <a:xfrm>
            <a:off x="1109056" y="2535815"/>
            <a:ext cx="1380744" cy="1380744"/>
          </a:xfrm>
          <a:prstGeom prst="rect">
            <a:avLst/>
          </a:prstGeom>
        </p:spPr>
      </p:pic>
      <p:pic>
        <p:nvPicPr>
          <p:cNvPr id="7" name="Picture 6" descr="Logo, icon&#10;&#10;Description automatically generated">
            <a:extLst>
              <a:ext uri="{FF2B5EF4-FFF2-40B4-BE49-F238E27FC236}">
                <a16:creationId xmlns:a16="http://schemas.microsoft.com/office/drawing/2014/main" id="{A4D2010A-8455-483B-9715-41F6FCC228B5}"/>
              </a:ext>
            </a:extLst>
          </p:cNvPr>
          <p:cNvPicPr>
            <a:picLocks noChangeAspect="1"/>
          </p:cNvPicPr>
          <p:nvPr userDrawn="1"/>
        </p:nvPicPr>
        <p:blipFill>
          <a:blip r:embed="rId3"/>
          <a:stretch>
            <a:fillRect/>
          </a:stretch>
        </p:blipFill>
        <p:spPr>
          <a:xfrm>
            <a:off x="3882548" y="2535815"/>
            <a:ext cx="1378905" cy="1380744"/>
          </a:xfrm>
          <a:prstGeom prst="rect">
            <a:avLst/>
          </a:prstGeom>
        </p:spPr>
      </p:pic>
      <p:pic>
        <p:nvPicPr>
          <p:cNvPr id="14" name="Picture 13" descr="Icon&#10;&#10;Description automatically generated">
            <a:extLst>
              <a:ext uri="{FF2B5EF4-FFF2-40B4-BE49-F238E27FC236}">
                <a16:creationId xmlns:a16="http://schemas.microsoft.com/office/drawing/2014/main" id="{677AA0F8-11D9-42D8-BA3A-DFDD6BF51532}"/>
              </a:ext>
            </a:extLst>
          </p:cNvPr>
          <p:cNvPicPr>
            <a:picLocks noChangeAspect="1"/>
          </p:cNvPicPr>
          <p:nvPr userDrawn="1"/>
        </p:nvPicPr>
        <p:blipFill>
          <a:blip r:embed="rId4"/>
          <a:stretch>
            <a:fillRect/>
          </a:stretch>
        </p:blipFill>
        <p:spPr>
          <a:xfrm>
            <a:off x="6797951" y="2535815"/>
            <a:ext cx="1380883" cy="1380883"/>
          </a:xfrm>
          <a:prstGeom prst="rect">
            <a:avLst/>
          </a:prstGeom>
        </p:spPr>
      </p:pic>
      <p:sp>
        <p:nvSpPr>
          <p:cNvPr id="22" name="Content Placeholder 2">
            <a:extLst>
              <a:ext uri="{FF2B5EF4-FFF2-40B4-BE49-F238E27FC236}">
                <a16:creationId xmlns:a16="http://schemas.microsoft.com/office/drawing/2014/main" id="{B9B86632-292A-4231-AC9A-F9310AEDE78F}"/>
              </a:ext>
            </a:extLst>
          </p:cNvPr>
          <p:cNvSpPr>
            <a:spLocks noGrp="1"/>
          </p:cNvSpPr>
          <p:nvPr>
            <p:ph idx="1"/>
          </p:nvPr>
        </p:nvSpPr>
        <p:spPr>
          <a:xfrm>
            <a:off x="702793" y="4253783"/>
            <a:ext cx="2394635" cy="1043891"/>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09F7DA26-0930-43B2-A22B-95F9025A357A}"/>
              </a:ext>
            </a:extLst>
          </p:cNvPr>
          <p:cNvSpPr>
            <a:spLocks noGrp="1"/>
          </p:cNvSpPr>
          <p:nvPr>
            <p:ph idx="10"/>
          </p:nvPr>
        </p:nvSpPr>
        <p:spPr>
          <a:xfrm>
            <a:off x="3374682" y="4253783"/>
            <a:ext cx="2394635" cy="1043891"/>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13" name="Content Placeholder 2">
            <a:extLst>
              <a:ext uri="{FF2B5EF4-FFF2-40B4-BE49-F238E27FC236}">
                <a16:creationId xmlns:a16="http://schemas.microsoft.com/office/drawing/2014/main" id="{E5E1C60C-791D-4486-9DDA-B5A87BF708C8}"/>
              </a:ext>
            </a:extLst>
          </p:cNvPr>
          <p:cNvSpPr>
            <a:spLocks noGrp="1"/>
          </p:cNvSpPr>
          <p:nvPr>
            <p:ph idx="11"/>
          </p:nvPr>
        </p:nvSpPr>
        <p:spPr>
          <a:xfrm>
            <a:off x="6194856" y="4253782"/>
            <a:ext cx="2394635" cy="1043891"/>
          </a:xfrm>
        </p:spPr>
        <p:txBody>
          <a:bodyPr/>
          <a:lstStyle>
            <a:lvl1pPr marL="0" indent="0" algn="ctr">
              <a:buSzPct val="95000"/>
              <a:buFontTx/>
              <a:buNone/>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p:txBody>
      </p:sp>
      <p:sp>
        <p:nvSpPr>
          <p:cNvPr id="15" name="Title 1">
            <a:extLst>
              <a:ext uri="{FF2B5EF4-FFF2-40B4-BE49-F238E27FC236}">
                <a16:creationId xmlns:a16="http://schemas.microsoft.com/office/drawing/2014/main" id="{2CA3588A-317B-489A-9774-A1326FCB347E}"/>
              </a:ext>
            </a:extLst>
          </p:cNvPr>
          <p:cNvSpPr>
            <a:spLocks noGrp="1"/>
          </p:cNvSpPr>
          <p:nvPr>
            <p:ph type="title"/>
          </p:nvPr>
        </p:nvSpPr>
        <p:spPr>
          <a:xfrm>
            <a:off x="628651" y="972389"/>
            <a:ext cx="7886700" cy="869089"/>
          </a:xfrm>
        </p:spPr>
        <p:txBody>
          <a:bodyPr>
            <a:normAutofit/>
          </a:bodyPr>
          <a:lstStyle>
            <a:lvl1pPr>
              <a:defRPr sz="3600"/>
            </a:lvl1pPr>
          </a:lstStyle>
          <a:p>
            <a:r>
              <a:rPr lang="en-US" dirty="0"/>
              <a:t>Click to edit Master title style</a:t>
            </a:r>
          </a:p>
        </p:txBody>
      </p:sp>
      <p:cxnSp>
        <p:nvCxnSpPr>
          <p:cNvPr id="18" name="Straight Connector 17">
            <a:extLst>
              <a:ext uri="{FF2B5EF4-FFF2-40B4-BE49-F238E27FC236}">
                <a16:creationId xmlns:a16="http://schemas.microsoft.com/office/drawing/2014/main" id="{E0E6FC23-D41E-43AA-961C-55043B88F060}"/>
              </a:ext>
            </a:extLst>
          </p:cNvPr>
          <p:cNvCxnSpPr>
            <a:cxnSpLocks/>
          </p:cNvCxnSpPr>
          <p:nvPr userDrawn="1"/>
        </p:nvCxnSpPr>
        <p:spPr>
          <a:xfrm>
            <a:off x="702793" y="1841478"/>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1D193CC-9CC9-4612-AF82-1E030BC65BA2}"/>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23" name="Picture 22" descr="Background pattern&#10;&#10;Description automatically generated">
            <a:extLst>
              <a:ext uri="{FF2B5EF4-FFF2-40B4-BE49-F238E27FC236}">
                <a16:creationId xmlns:a16="http://schemas.microsoft.com/office/drawing/2014/main" id="{923888A6-5D97-4E48-92B0-7B68064BE41E}"/>
              </a:ext>
            </a:extLst>
          </p:cNvPr>
          <p:cNvPicPr>
            <a:picLocks noChangeAspect="1"/>
          </p:cNvPicPr>
          <p:nvPr userDrawn="1"/>
        </p:nvPicPr>
        <p:blipFill rotWithShape="1">
          <a:blip r:embed="rId5">
            <a:alphaModFix amt="55000"/>
          </a:blip>
          <a:srcRect b="92118"/>
          <a:stretch/>
        </p:blipFill>
        <p:spPr>
          <a:xfrm>
            <a:off x="1" y="6391657"/>
            <a:ext cx="9144000" cy="466344"/>
          </a:xfrm>
          <a:prstGeom prst="rect">
            <a:avLst/>
          </a:prstGeom>
          <a:noFill/>
        </p:spPr>
      </p:pic>
      <p:sp>
        <p:nvSpPr>
          <p:cNvPr id="24" name="Footer Placeholder 4">
            <a:extLst>
              <a:ext uri="{FF2B5EF4-FFF2-40B4-BE49-F238E27FC236}">
                <a16:creationId xmlns:a16="http://schemas.microsoft.com/office/drawing/2014/main" id="{31B85C8D-2F22-48BD-8ADB-9F7FE27328CD}"/>
              </a:ext>
            </a:extLst>
          </p:cNvPr>
          <p:cNvSpPr txBox="1">
            <a:spLocks/>
          </p:cNvSpPr>
          <p:nvPr userDrawn="1"/>
        </p:nvSpPr>
        <p:spPr>
          <a:xfrm>
            <a:off x="2126974" y="6441193"/>
            <a:ext cx="6276046" cy="365125"/>
          </a:xfrm>
          <a:prstGeom prst="rect">
            <a:avLst/>
          </a:prstGeom>
        </p:spPr>
        <p:txBody>
          <a:bodyPr vert="horz" lIns="91440" tIns="45720" rIns="91440" bIns="45720" rtlCol="0" anchor="ctr"/>
          <a:lstStyle>
            <a:defPPr>
              <a:defRPr lang="en-US"/>
            </a:defPPr>
            <a:lvl1pPr marL="0" algn="l" defTabSz="914400" rtl="0" eaLnBrk="1" latinLnBrk="0" hangingPunct="1">
              <a:defRPr sz="10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View &gt;&gt; Header and Footer &gt;&gt; Add Unit Name</a:t>
            </a:r>
            <a:endParaRPr lang="en-US" dirty="0"/>
          </a:p>
        </p:txBody>
      </p:sp>
      <p:pic>
        <p:nvPicPr>
          <p:cNvPr id="25" name="Picture 24" descr="Logo&#10;&#10;Description automatically generated">
            <a:extLst>
              <a:ext uri="{FF2B5EF4-FFF2-40B4-BE49-F238E27FC236}">
                <a16:creationId xmlns:a16="http://schemas.microsoft.com/office/drawing/2014/main" id="{CC2070D5-737A-4D10-B9B0-C5AA6C09E62B}"/>
              </a:ext>
            </a:extLst>
          </p:cNvPr>
          <p:cNvPicPr>
            <a:picLocks noChangeAspect="1"/>
          </p:cNvPicPr>
          <p:nvPr userDrawn="1"/>
        </p:nvPicPr>
        <p:blipFill>
          <a:blip r:embed="rId6"/>
          <a:stretch>
            <a:fillRect/>
          </a:stretch>
        </p:blipFill>
        <p:spPr>
          <a:xfrm>
            <a:off x="628651" y="6224497"/>
            <a:ext cx="1344588" cy="640080"/>
          </a:xfrm>
          <a:prstGeom prst="rect">
            <a:avLst/>
          </a:prstGeom>
        </p:spPr>
      </p:pic>
    </p:spTree>
    <p:extLst>
      <p:ext uri="{BB962C8B-B14F-4D97-AF65-F5344CB8AC3E}">
        <p14:creationId xmlns:p14="http://schemas.microsoft.com/office/powerpoint/2010/main" val="383821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2- Pattern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554509" y="494273"/>
            <a:ext cx="7886700" cy="869089"/>
          </a:xfrm>
        </p:spPr>
        <p:txBody>
          <a:body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628651" y="1363362"/>
            <a:ext cx="576398"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A34D200-A1F0-4C5B-9BA8-5A00D514EC09}"/>
              </a:ext>
            </a:extLst>
          </p:cNvPr>
          <p:cNvSpPr/>
          <p:nvPr userDrawn="1"/>
        </p:nvSpPr>
        <p:spPr>
          <a:xfrm>
            <a:off x="0" y="6389512"/>
            <a:ext cx="9144000" cy="4684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Arial" panose="020B0604020202020204" pitchFamily="34" charset="0"/>
            </a:endParaRPr>
          </a:p>
        </p:txBody>
      </p:sp>
      <p:pic>
        <p:nvPicPr>
          <p:cNvPr id="13" name="Picture 12" descr="Background pattern&#10;&#10;Description automatically generated">
            <a:extLst>
              <a:ext uri="{FF2B5EF4-FFF2-40B4-BE49-F238E27FC236}">
                <a16:creationId xmlns:a16="http://schemas.microsoft.com/office/drawing/2014/main" id="{6E63EACB-A652-4C9F-B65F-793B236682A8}"/>
              </a:ext>
            </a:extLst>
          </p:cNvPr>
          <p:cNvPicPr>
            <a:picLocks noChangeAspect="1"/>
          </p:cNvPicPr>
          <p:nvPr userDrawn="1"/>
        </p:nvPicPr>
        <p:blipFill rotWithShape="1">
          <a:blip r:embed="rId2">
            <a:alphaModFix amt="55000"/>
          </a:blip>
          <a:srcRect b="92118"/>
          <a:stretch/>
        </p:blipFill>
        <p:spPr>
          <a:xfrm>
            <a:off x="1" y="6391657"/>
            <a:ext cx="9144000" cy="466344"/>
          </a:xfrm>
          <a:prstGeom prst="rect">
            <a:avLst/>
          </a:prstGeom>
          <a:noFill/>
        </p:spPr>
      </p:pic>
      <p:sp>
        <p:nvSpPr>
          <p:cNvPr id="14" name="Footer Placeholder 4">
            <a:extLst>
              <a:ext uri="{FF2B5EF4-FFF2-40B4-BE49-F238E27FC236}">
                <a16:creationId xmlns:a16="http://schemas.microsoft.com/office/drawing/2014/main" id="{B3695046-C886-4E29-9C21-BA2A0B8072AA}"/>
              </a:ext>
            </a:extLst>
          </p:cNvPr>
          <p:cNvSpPr>
            <a:spLocks noGrp="1"/>
          </p:cNvSpPr>
          <p:nvPr>
            <p:ph type="ftr" sz="quarter" idx="3"/>
          </p:nvPr>
        </p:nvSpPr>
        <p:spPr>
          <a:xfrm>
            <a:off x="2126974" y="6441193"/>
            <a:ext cx="6276046"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View &gt;&gt; Header and Footer &gt;&gt; Add Unit Name</a:t>
            </a:r>
          </a:p>
        </p:txBody>
      </p:sp>
      <p:pic>
        <p:nvPicPr>
          <p:cNvPr id="9" name="Picture 8" descr="Logo&#10;&#10;Description automatically generated">
            <a:extLst>
              <a:ext uri="{FF2B5EF4-FFF2-40B4-BE49-F238E27FC236}">
                <a16:creationId xmlns:a16="http://schemas.microsoft.com/office/drawing/2014/main" id="{3FC0C3B7-594A-4F5F-B898-569A81C0F13F}"/>
              </a:ext>
            </a:extLst>
          </p:cNvPr>
          <p:cNvPicPr>
            <a:picLocks noChangeAspect="1"/>
          </p:cNvPicPr>
          <p:nvPr userDrawn="1"/>
        </p:nvPicPr>
        <p:blipFill>
          <a:blip r:embed="rId3"/>
          <a:stretch>
            <a:fillRect/>
          </a:stretch>
        </p:blipFill>
        <p:spPr>
          <a:xfrm>
            <a:off x="628651" y="6224497"/>
            <a:ext cx="1344588" cy="640080"/>
          </a:xfrm>
          <a:prstGeom prst="rect">
            <a:avLst/>
          </a:prstGeom>
        </p:spPr>
      </p:pic>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C6218546-D2F7-4216-A1B4-834745406F3B}"/>
                  </a:ext>
                </a:extLst>
              </p:cNvPr>
              <p:cNvGraphicFramePr/>
              <p:nvPr userDrawn="1">
                <p:extLst>
                  <p:ext uri="{D42A27DB-BD31-4B8C-83A1-F6EECF244321}">
                    <p14:modId xmlns:p14="http://schemas.microsoft.com/office/powerpoint/2010/main" val="4024593992"/>
                  </p:ext>
                </p:extLst>
              </p:nvPr>
            </p:nvGraphicFramePr>
            <p:xfrm>
              <a:off x="519740" y="1690668"/>
              <a:ext cx="4017490" cy="4240576"/>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0" name="Chart 9">
                <a:extLst>
                  <a:ext uri="{FF2B5EF4-FFF2-40B4-BE49-F238E27FC236}">
                    <a16:creationId xmlns:a16="http://schemas.microsoft.com/office/drawing/2014/main" id="{C6218546-D2F7-4216-A1B4-834745406F3B}"/>
                  </a:ext>
                </a:extLst>
              </p:cNvPr>
              <p:cNvPicPr>
                <a:picLocks noGrp="1" noRot="1" noChangeAspect="1" noMove="1" noResize="1" noEditPoints="1" noAdjustHandles="1" noChangeArrowheads="1" noChangeShapeType="1"/>
              </p:cNvPicPr>
              <p:nvPr/>
            </p:nvPicPr>
            <p:blipFill>
              <a:blip r:embed="rId5"/>
              <a:stretch>
                <a:fillRect/>
              </a:stretch>
            </p:blipFill>
            <p:spPr>
              <a:xfrm>
                <a:off x="519740" y="1690668"/>
                <a:ext cx="4017490" cy="4240576"/>
              </a:xfrm>
              <a:prstGeom prst="rect">
                <a:avLst/>
              </a:prstGeom>
            </p:spPr>
          </p:pic>
        </mc:Fallback>
      </mc:AlternateContent>
      <p:sp>
        <p:nvSpPr>
          <p:cNvPr id="11" name="Content Placeholder 2">
            <a:extLst>
              <a:ext uri="{FF2B5EF4-FFF2-40B4-BE49-F238E27FC236}">
                <a16:creationId xmlns:a16="http://schemas.microsoft.com/office/drawing/2014/main" id="{EB9D5088-64BC-4554-9534-A00A2B26270A}"/>
              </a:ext>
            </a:extLst>
          </p:cNvPr>
          <p:cNvSpPr>
            <a:spLocks noGrp="1"/>
          </p:cNvSpPr>
          <p:nvPr>
            <p:ph idx="1"/>
          </p:nvPr>
        </p:nvSpPr>
        <p:spPr>
          <a:xfrm>
            <a:off x="4753232" y="1690668"/>
            <a:ext cx="3687977" cy="4240576"/>
          </a:xfrm>
        </p:spPr>
        <p:txBody>
          <a:bodyPr/>
          <a:lstStyle>
            <a:lvl1pPr marL="171450" indent="-171450">
              <a:buSzPct val="95000"/>
              <a:buFontTx/>
              <a:buBlip>
                <a:blip r:embed="rId6"/>
              </a:buBlip>
              <a:defRPr/>
            </a:lvl1pPr>
            <a:lvl2pPr marL="514350" indent="-171450">
              <a:buClr>
                <a:schemeClr val="tx2"/>
              </a:buClr>
              <a:buSzPct val="100000"/>
              <a:buFont typeface="Arial" panose="020B0604020202020204" pitchFamily="34" charset="0"/>
              <a:buChar char="•"/>
              <a:defRPr/>
            </a:lvl2pPr>
            <a:lvl3pPr marL="857250" indent="-171450">
              <a:buClr>
                <a:schemeClr val="tx2"/>
              </a:buClr>
              <a:buSzPct val="100000"/>
              <a:buFont typeface="Arial" panose="020B0604020202020204" pitchFamily="34" charset="0"/>
              <a:buChar char="•"/>
              <a:defRPr/>
            </a:lvl3pPr>
            <a:lvl4pPr marL="1200150" indent="-171450">
              <a:buClr>
                <a:schemeClr val="tx2"/>
              </a:buClr>
              <a:buSzPct val="100000"/>
              <a:buFont typeface="Arial" panose="020B0604020202020204" pitchFamily="34" charset="0"/>
              <a:buChar char="•"/>
              <a:defRPr/>
            </a:lvl4pPr>
            <a:lvl5pPr marL="1543050" indent="-171450">
              <a:buClr>
                <a:schemeClr val="tx2"/>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946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628650" y="365126"/>
            <a:ext cx="7886700" cy="8961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1375985"/>
      </p:ext>
    </p:extLst>
  </p:cSld>
  <p:clrMap bg1="lt1" tx1="dk1" bg2="lt2" tx2="dk2" accent1="accent1" accent2="accent2" accent3="accent3" accent4="accent4" accent5="accent5" accent6="accent6" hlink="hlink" folHlink="folHlink"/>
  <p:sldLayoutIdLst>
    <p:sldLayoutId id="2147483695" r:id="rId1"/>
    <p:sldLayoutId id="2147483697" r:id="rId2"/>
    <p:sldLayoutId id="2147483699" r:id="rId3"/>
    <p:sldLayoutId id="2147483703" r:id="rId4"/>
    <p:sldLayoutId id="2147483707" r:id="rId5"/>
    <p:sldLayoutId id="2147483709" r:id="rId6"/>
    <p:sldLayoutId id="2147483711" r:id="rId7"/>
    <p:sldLayoutId id="2147483723" r:id="rId8"/>
    <p:sldLayoutId id="2147483718" r:id="rId9"/>
    <p:sldLayoutId id="2147483715" r:id="rId10"/>
    <p:sldLayoutId id="2147483716" r:id="rId11"/>
  </p:sldLayoutIdLst>
  <p:hf sldNum="0" hdr="0" dt="0"/>
  <p:txStyles>
    <p:titleStyle>
      <a:lvl1pPr algn="l" defTabSz="6858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jpg"/><Relationship Id="rId5" Type="http://schemas.openxmlformats.org/officeDocument/2006/relationships/hyperlink" Target="mailto:ombudsperson@uiowa.edu"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chart" Target="../charts/chart2.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4534B-526C-4CB0-AC07-360E83BBF22F}"/>
              </a:ext>
            </a:extLst>
          </p:cNvPr>
          <p:cNvSpPr>
            <a:spLocks noGrp="1"/>
          </p:cNvSpPr>
          <p:nvPr>
            <p:ph type="ctrTitle"/>
          </p:nvPr>
        </p:nvSpPr>
        <p:spPr>
          <a:xfrm>
            <a:off x="637917" y="2710581"/>
            <a:ext cx="6858000" cy="1843238"/>
          </a:xfrm>
        </p:spPr>
        <p:txBody>
          <a:bodyPr>
            <a:normAutofit/>
          </a:bodyPr>
          <a:lstStyle/>
          <a:p>
            <a:r>
              <a:rPr lang="en-US" dirty="0"/>
              <a:t>Annual Report 2020-21</a:t>
            </a:r>
            <a:br>
              <a:rPr lang="en-US" dirty="0"/>
            </a:br>
            <a:endParaRPr lang="en-US" dirty="0"/>
          </a:p>
        </p:txBody>
      </p:sp>
      <p:sp>
        <p:nvSpPr>
          <p:cNvPr id="5" name="Footer Placeholder 4">
            <a:extLst>
              <a:ext uri="{FF2B5EF4-FFF2-40B4-BE49-F238E27FC236}">
                <a16:creationId xmlns:a16="http://schemas.microsoft.com/office/drawing/2014/main" id="{97B31B51-BDF7-4D6A-BAA2-10917A9E3158}"/>
              </a:ext>
            </a:extLst>
          </p:cNvPr>
          <p:cNvSpPr>
            <a:spLocks noGrp="1"/>
          </p:cNvSpPr>
          <p:nvPr>
            <p:ph type="ftr" sz="quarter" idx="3"/>
          </p:nvPr>
        </p:nvSpPr>
        <p:spPr/>
        <p:txBody>
          <a:bodyPr/>
          <a:lstStyle/>
          <a:p>
            <a:r>
              <a:rPr lang="en-US" sz="3600" dirty="0"/>
              <a:t>Office of the Ombudsperson</a:t>
            </a:r>
          </a:p>
        </p:txBody>
      </p:sp>
      <p:pic>
        <p:nvPicPr>
          <p:cNvPr id="3" name="Recorded Sound">
            <a:hlinkClick r:id="" action="ppaction://media"/>
            <a:extLst>
              <a:ext uri="{FF2B5EF4-FFF2-40B4-BE49-F238E27FC236}">
                <a16:creationId xmlns:a16="http://schemas.microsoft.com/office/drawing/2014/main" id="{9150E83F-D9BC-4864-9030-F600CABD5F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88816295"/>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668836-11D5-4184-B519-5736B73CBAAA}"/>
              </a:ext>
            </a:extLst>
          </p:cNvPr>
          <p:cNvSpPr>
            <a:spLocks noGrp="1"/>
          </p:cNvSpPr>
          <p:nvPr>
            <p:ph type="ftr" sz="quarter" idx="3"/>
          </p:nvPr>
        </p:nvSpPr>
        <p:spPr/>
        <p:txBody>
          <a:bodyPr/>
          <a:lstStyle/>
          <a:p>
            <a:r>
              <a:rPr lang="en-US" dirty="0"/>
              <a:t>Office of the Ombudsperson Annual Report 2020-2021</a:t>
            </a:r>
          </a:p>
        </p:txBody>
      </p:sp>
      <p:sp>
        <p:nvSpPr>
          <p:cNvPr id="5" name="Title 1">
            <a:extLst>
              <a:ext uri="{FF2B5EF4-FFF2-40B4-BE49-F238E27FC236}">
                <a16:creationId xmlns:a16="http://schemas.microsoft.com/office/drawing/2014/main" id="{A8534364-9E6A-4B61-8828-13C78266770B}"/>
              </a:ext>
            </a:extLst>
          </p:cNvPr>
          <p:cNvSpPr>
            <a:spLocks noGrp="1"/>
          </p:cNvSpPr>
          <p:nvPr>
            <p:ph type="title"/>
          </p:nvPr>
        </p:nvSpPr>
        <p:spPr>
          <a:xfrm>
            <a:off x="573088" y="365125"/>
            <a:ext cx="7886700" cy="1331913"/>
          </a:xfrm>
        </p:spPr>
        <p:txBody>
          <a:bodyPr>
            <a:normAutofit/>
          </a:bodyPr>
          <a:lstStyle/>
          <a:p>
            <a:r>
              <a:rPr lang="en-US" dirty="0"/>
              <a:t>Consultations: 79</a:t>
            </a:r>
          </a:p>
        </p:txBody>
      </p:sp>
      <p:sp>
        <p:nvSpPr>
          <p:cNvPr id="6" name="Text Box 2">
            <a:extLst>
              <a:ext uri="{FF2B5EF4-FFF2-40B4-BE49-F238E27FC236}">
                <a16:creationId xmlns:a16="http://schemas.microsoft.com/office/drawing/2014/main" id="{42C652FD-B63B-4505-A926-6B30F8A63C40}"/>
              </a:ext>
            </a:extLst>
          </p:cNvPr>
          <p:cNvSpPr txBox="1">
            <a:spLocks noGrp="1" noChangeArrowheads="1"/>
          </p:cNvSpPr>
          <p:nvPr>
            <p:ph idx="1"/>
          </p:nvPr>
        </p:nvSpPr>
        <p:spPr bwMode="auto">
          <a:xfrm>
            <a:off x="581696" y="1799772"/>
            <a:ext cx="7886700" cy="4204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txBody>
          <a:bodyPr vert="horz" wrap="square" lIns="36576" tIns="36576" rIns="36576" bIns="36576" numCol="1" anchor="t"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3200" b="0" i="0" u="none" strike="noStrike" cap="none" normalizeH="0" baseline="0" dirty="0">
                <a:ln>
                  <a:noFill/>
                </a:ln>
                <a:solidFill>
                  <a:srgbClr val="000000"/>
                </a:solidFill>
                <a:effectLst/>
                <a:latin typeface="+mn-lt"/>
              </a:rPr>
              <a:t>UI administrators, Human Resources staff, and others seek assistance in managing conflict. </a:t>
            </a:r>
            <a:endParaRPr kumimoji="0" lang="en-US" altLang="en-US" sz="4000" b="0" i="0" u="none" strike="noStrike" cap="none" normalizeH="0" baseline="0" dirty="0">
              <a:ln>
                <a:noFill/>
              </a:ln>
              <a:solidFill>
                <a:schemeClr val="tx1"/>
              </a:solidFill>
              <a:effectLst/>
              <a:latin typeface="+mn-lt"/>
            </a:endParaRPr>
          </a:p>
        </p:txBody>
      </p:sp>
      <p:pic>
        <p:nvPicPr>
          <p:cNvPr id="2" name="Recorded Sound">
            <a:hlinkClick r:id="" action="ppaction://media"/>
            <a:extLst>
              <a:ext uri="{FF2B5EF4-FFF2-40B4-BE49-F238E27FC236}">
                <a16:creationId xmlns:a16="http://schemas.microsoft.com/office/drawing/2014/main" id="{D9259EDD-E160-4E9F-8503-AC6A978EF5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784704127"/>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6DB0A0-75AC-489E-82A2-246ABD0174E8}"/>
              </a:ext>
            </a:extLst>
          </p:cNvPr>
          <p:cNvSpPr>
            <a:spLocks noGrp="1"/>
          </p:cNvSpPr>
          <p:nvPr>
            <p:ph type="title"/>
          </p:nvPr>
        </p:nvSpPr>
        <p:spPr>
          <a:xfrm>
            <a:off x="573043" y="365126"/>
            <a:ext cx="6834624" cy="1216931"/>
          </a:xfrm>
        </p:spPr>
        <p:txBody>
          <a:bodyPr>
            <a:noAutofit/>
          </a:bodyPr>
          <a:lstStyle/>
          <a:p>
            <a:r>
              <a:rPr lang="en-US" kern="1400" dirty="0">
                <a:solidFill>
                  <a:srgbClr val="000000"/>
                </a:solidFill>
                <a:latin typeface="+mn-lt"/>
              </a:rPr>
              <a:t>P</a:t>
            </a:r>
            <a:r>
              <a:rPr lang="en-US" b="1" kern="1400" dirty="0">
                <a:ln>
                  <a:noFill/>
                </a:ln>
                <a:solidFill>
                  <a:srgbClr val="000000"/>
                </a:solidFill>
                <a:effectLst/>
                <a:latin typeface="+mn-lt"/>
              </a:rPr>
              <a:t>erceived Risks to Campus:  71% of Visitors</a:t>
            </a:r>
            <a:br>
              <a:rPr lang="en-US" kern="1400" dirty="0">
                <a:ln>
                  <a:noFill/>
                </a:ln>
                <a:solidFill>
                  <a:srgbClr val="000000"/>
                </a:solidFill>
                <a:effectLst/>
                <a:latin typeface="+mn-lt"/>
              </a:rPr>
            </a:br>
            <a:endParaRPr lang="en-US" dirty="0">
              <a:latin typeface="+mn-lt"/>
            </a:endParaRPr>
          </a:p>
        </p:txBody>
      </p:sp>
      <p:sp>
        <p:nvSpPr>
          <p:cNvPr id="5" name="Footer Placeholder 4">
            <a:extLst>
              <a:ext uri="{FF2B5EF4-FFF2-40B4-BE49-F238E27FC236}">
                <a16:creationId xmlns:a16="http://schemas.microsoft.com/office/drawing/2014/main" id="{3FE3E1F7-2623-42B7-A445-2B89A4CADC83}"/>
              </a:ext>
            </a:extLst>
          </p:cNvPr>
          <p:cNvSpPr>
            <a:spLocks noGrp="1"/>
          </p:cNvSpPr>
          <p:nvPr>
            <p:ph type="ftr" sz="quarter" idx="3"/>
          </p:nvPr>
        </p:nvSpPr>
        <p:spPr/>
        <p:txBody>
          <a:bodyPr/>
          <a:lstStyle/>
          <a:p>
            <a:r>
              <a:rPr lang="en-US" dirty="0"/>
              <a:t>Office of the Ombudsperson Annual Report 2020-2021</a:t>
            </a:r>
          </a:p>
        </p:txBody>
      </p:sp>
      <p:graphicFrame>
        <p:nvGraphicFramePr>
          <p:cNvPr id="9" name="Table 8"/>
          <p:cNvGraphicFramePr>
            <a:graphicFrameLocks noGrp="1"/>
          </p:cNvGraphicFramePr>
          <p:nvPr>
            <p:extLst>
              <p:ext uri="{D42A27DB-BD31-4B8C-83A1-F6EECF244321}">
                <p14:modId xmlns:p14="http://schemas.microsoft.com/office/powerpoint/2010/main" val="867401633"/>
              </p:ext>
            </p:extLst>
          </p:nvPr>
        </p:nvGraphicFramePr>
        <p:xfrm>
          <a:off x="718457" y="2220686"/>
          <a:ext cx="6901544" cy="3288937"/>
        </p:xfrm>
        <a:graphic>
          <a:graphicData uri="http://schemas.openxmlformats.org/drawingml/2006/table">
            <a:tbl>
              <a:tblPr firstRow="1" bandRow="1">
                <a:tableStyleId>{5C22544A-7EE6-4342-B048-85BDC9FD1C3A}</a:tableStyleId>
              </a:tblPr>
              <a:tblGrid>
                <a:gridCol w="3448306">
                  <a:extLst>
                    <a:ext uri="{9D8B030D-6E8A-4147-A177-3AD203B41FA5}">
                      <a16:colId xmlns:a16="http://schemas.microsoft.com/office/drawing/2014/main" val="2184467129"/>
                    </a:ext>
                  </a:extLst>
                </a:gridCol>
                <a:gridCol w="3453238">
                  <a:extLst>
                    <a:ext uri="{9D8B030D-6E8A-4147-A177-3AD203B41FA5}">
                      <a16:colId xmlns:a16="http://schemas.microsoft.com/office/drawing/2014/main" val="662471233"/>
                    </a:ext>
                  </a:extLst>
                </a:gridCol>
              </a:tblGrid>
              <a:tr h="402531">
                <a:tc>
                  <a:txBody>
                    <a:bodyPr/>
                    <a:lstStyle/>
                    <a:p>
                      <a:r>
                        <a:rPr lang="en-US" sz="1800" dirty="0"/>
                        <a:t>Risk</a:t>
                      </a:r>
                    </a:p>
                  </a:txBody>
                  <a:tcPr/>
                </a:tc>
                <a:tc>
                  <a:txBody>
                    <a:bodyPr/>
                    <a:lstStyle/>
                    <a:p>
                      <a:r>
                        <a:rPr lang="en-US" sz="1800" dirty="0"/>
                        <a:t>%</a:t>
                      </a:r>
                    </a:p>
                  </a:txBody>
                  <a:tcPr/>
                </a:tc>
                <a:extLst>
                  <a:ext uri="{0D108BD9-81ED-4DB2-BD59-A6C34878D82A}">
                    <a16:rowId xmlns:a16="http://schemas.microsoft.com/office/drawing/2014/main" val="2559386857"/>
                  </a:ext>
                </a:extLst>
              </a:tr>
              <a:tr h="408122">
                <a:tc>
                  <a:txBody>
                    <a:bodyPr/>
                    <a:lstStyle/>
                    <a:p>
                      <a:r>
                        <a:rPr lang="en-US" sz="1800" b="1" dirty="0"/>
                        <a:t>Loss of Productivity</a:t>
                      </a:r>
                    </a:p>
                  </a:txBody>
                  <a:tcPr/>
                </a:tc>
                <a:tc>
                  <a:txBody>
                    <a:bodyPr/>
                    <a:lstStyle/>
                    <a:p>
                      <a:r>
                        <a:rPr lang="en-US" sz="1800" b="1" dirty="0"/>
                        <a:t>42%</a:t>
                      </a:r>
                    </a:p>
                  </a:txBody>
                  <a:tcPr/>
                </a:tc>
                <a:extLst>
                  <a:ext uri="{0D108BD9-81ED-4DB2-BD59-A6C34878D82A}">
                    <a16:rowId xmlns:a16="http://schemas.microsoft.com/office/drawing/2014/main" val="2587090662"/>
                  </a:ext>
                </a:extLst>
              </a:tr>
              <a:tr h="408122">
                <a:tc>
                  <a:txBody>
                    <a:bodyPr/>
                    <a:lstStyle/>
                    <a:p>
                      <a:r>
                        <a:rPr lang="en-US" sz="1800" b="1" dirty="0"/>
                        <a:t>Policy Violations</a:t>
                      </a:r>
                    </a:p>
                  </a:txBody>
                  <a:tcPr/>
                </a:tc>
                <a:tc>
                  <a:txBody>
                    <a:bodyPr/>
                    <a:lstStyle/>
                    <a:p>
                      <a:r>
                        <a:rPr lang="en-US" sz="1800" b="1" dirty="0"/>
                        <a:t>18%</a:t>
                      </a:r>
                    </a:p>
                  </a:txBody>
                  <a:tcPr/>
                </a:tc>
                <a:extLst>
                  <a:ext uri="{0D108BD9-81ED-4DB2-BD59-A6C34878D82A}">
                    <a16:rowId xmlns:a16="http://schemas.microsoft.com/office/drawing/2014/main" val="984463058"/>
                  </a:ext>
                </a:extLst>
              </a:tr>
              <a:tr h="408122">
                <a:tc>
                  <a:txBody>
                    <a:bodyPr/>
                    <a:lstStyle/>
                    <a:p>
                      <a:r>
                        <a:rPr lang="en-US" sz="1800" b="1" dirty="0"/>
                        <a:t>Turnover</a:t>
                      </a:r>
                    </a:p>
                  </a:txBody>
                  <a:tcPr/>
                </a:tc>
                <a:tc>
                  <a:txBody>
                    <a:bodyPr/>
                    <a:lstStyle/>
                    <a:p>
                      <a:r>
                        <a:rPr lang="en-US" sz="1800" b="1" dirty="0"/>
                        <a:t>15%</a:t>
                      </a:r>
                    </a:p>
                  </a:txBody>
                  <a:tcPr/>
                </a:tc>
                <a:extLst>
                  <a:ext uri="{0D108BD9-81ED-4DB2-BD59-A6C34878D82A}">
                    <a16:rowId xmlns:a16="http://schemas.microsoft.com/office/drawing/2014/main" val="2717716039"/>
                  </a:ext>
                </a:extLst>
              </a:tr>
              <a:tr h="408122">
                <a:tc>
                  <a:txBody>
                    <a:bodyPr/>
                    <a:lstStyle/>
                    <a:p>
                      <a:r>
                        <a:rPr lang="en-US" sz="1800" b="1" dirty="0"/>
                        <a:t>Grievance</a:t>
                      </a:r>
                    </a:p>
                  </a:txBody>
                  <a:tcPr/>
                </a:tc>
                <a:tc>
                  <a:txBody>
                    <a:bodyPr/>
                    <a:lstStyle/>
                    <a:p>
                      <a:r>
                        <a:rPr lang="en-US" sz="1800" b="1" dirty="0"/>
                        <a:t>15%</a:t>
                      </a:r>
                    </a:p>
                  </a:txBody>
                  <a:tcPr/>
                </a:tc>
                <a:extLst>
                  <a:ext uri="{0D108BD9-81ED-4DB2-BD59-A6C34878D82A}">
                    <a16:rowId xmlns:a16="http://schemas.microsoft.com/office/drawing/2014/main" val="2965465427"/>
                  </a:ext>
                </a:extLst>
              </a:tr>
              <a:tr h="437674">
                <a:tc>
                  <a:txBody>
                    <a:bodyPr/>
                    <a:lstStyle/>
                    <a:p>
                      <a:r>
                        <a:rPr lang="en-US" sz="1800" b="1" dirty="0"/>
                        <a:t>Safety</a:t>
                      </a:r>
                    </a:p>
                  </a:txBody>
                  <a:tcPr/>
                </a:tc>
                <a:tc>
                  <a:txBody>
                    <a:bodyPr/>
                    <a:lstStyle/>
                    <a:p>
                      <a:r>
                        <a:rPr lang="en-US" sz="1800" b="1" dirty="0"/>
                        <a:t>  5%</a:t>
                      </a:r>
                    </a:p>
                  </a:txBody>
                  <a:tcPr/>
                </a:tc>
                <a:extLst>
                  <a:ext uri="{0D108BD9-81ED-4DB2-BD59-A6C34878D82A}">
                    <a16:rowId xmlns:a16="http://schemas.microsoft.com/office/drawing/2014/main" val="2459488916"/>
                  </a:ext>
                </a:extLst>
              </a:tr>
              <a:tr h="408122">
                <a:tc>
                  <a:txBody>
                    <a:bodyPr/>
                    <a:lstStyle/>
                    <a:p>
                      <a:r>
                        <a:rPr lang="en-US" sz="1800" b="1" dirty="0"/>
                        <a:t>Negative Publicity</a:t>
                      </a:r>
                    </a:p>
                  </a:txBody>
                  <a:tcPr/>
                </a:tc>
                <a:tc>
                  <a:txBody>
                    <a:bodyPr/>
                    <a:lstStyle/>
                    <a:p>
                      <a:r>
                        <a:rPr lang="en-US" sz="1800" b="1" dirty="0"/>
                        <a:t>  3%</a:t>
                      </a:r>
                    </a:p>
                  </a:txBody>
                  <a:tcPr/>
                </a:tc>
                <a:extLst>
                  <a:ext uri="{0D108BD9-81ED-4DB2-BD59-A6C34878D82A}">
                    <a16:rowId xmlns:a16="http://schemas.microsoft.com/office/drawing/2014/main" val="2734148151"/>
                  </a:ext>
                </a:extLst>
              </a:tr>
              <a:tr h="408122">
                <a:tc>
                  <a:txBody>
                    <a:bodyPr/>
                    <a:lstStyle/>
                    <a:p>
                      <a:r>
                        <a:rPr lang="en-US" sz="1800" b="1" dirty="0"/>
                        <a:t>Litigation</a:t>
                      </a:r>
                    </a:p>
                  </a:txBody>
                  <a:tcPr/>
                </a:tc>
                <a:tc>
                  <a:txBody>
                    <a:bodyPr/>
                    <a:lstStyle/>
                    <a:p>
                      <a:r>
                        <a:rPr lang="en-US" sz="1800" b="1" dirty="0"/>
                        <a:t>  2%</a:t>
                      </a:r>
                    </a:p>
                  </a:txBody>
                  <a:tcPr/>
                </a:tc>
                <a:extLst>
                  <a:ext uri="{0D108BD9-81ED-4DB2-BD59-A6C34878D82A}">
                    <a16:rowId xmlns:a16="http://schemas.microsoft.com/office/drawing/2014/main" val="2371586140"/>
                  </a:ext>
                </a:extLst>
              </a:tr>
            </a:tbl>
          </a:graphicData>
        </a:graphic>
      </p:graphicFrame>
      <p:pic>
        <p:nvPicPr>
          <p:cNvPr id="2" name="Recorded Sound">
            <a:hlinkClick r:id="" action="ppaction://media"/>
            <a:extLst>
              <a:ext uri="{FF2B5EF4-FFF2-40B4-BE49-F238E27FC236}">
                <a16:creationId xmlns:a16="http://schemas.microsoft.com/office/drawing/2014/main" id="{DA8CFF24-A2C4-4656-8AFB-37F1571A0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778881014"/>
      </p:ext>
    </p:extLst>
  </p:cSld>
  <p:clrMapOvr>
    <a:masterClrMapping/>
  </p:clrMapOvr>
  <mc:AlternateContent xmlns:mc="http://schemas.openxmlformats.org/markup-compatibility/2006" xmlns:p14="http://schemas.microsoft.com/office/powerpoint/2010/main">
    <mc:Choice Requires="p14">
      <p:transition spd="slow" p14:dur="2000" advTm="13686"/>
    </mc:Choice>
    <mc:Fallback xmlns="">
      <p:transition spd="slow" advTm="13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C26F-CB90-46E4-AB73-4090E519674E}"/>
              </a:ext>
            </a:extLst>
          </p:cNvPr>
          <p:cNvSpPr>
            <a:spLocks noGrp="1"/>
          </p:cNvSpPr>
          <p:nvPr>
            <p:ph type="ctrTitle"/>
          </p:nvPr>
        </p:nvSpPr>
        <p:spPr/>
        <p:txBody>
          <a:bodyPr>
            <a:normAutofit/>
          </a:bodyPr>
          <a:lstStyle/>
          <a:p>
            <a:r>
              <a:rPr lang="en-US" dirty="0"/>
              <a:t>Satisfied Visitors: 86%</a:t>
            </a:r>
          </a:p>
        </p:txBody>
      </p:sp>
      <p:pic>
        <p:nvPicPr>
          <p:cNvPr id="3" name="Recorded Sound">
            <a:hlinkClick r:id="" action="ppaction://media"/>
            <a:extLst>
              <a:ext uri="{FF2B5EF4-FFF2-40B4-BE49-F238E27FC236}">
                <a16:creationId xmlns:a16="http://schemas.microsoft.com/office/drawing/2014/main" id="{1A44FB1B-BDD5-4007-BFF1-DB0CD135D7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341141599"/>
      </p:ext>
    </p:extLst>
  </p:cSld>
  <p:clrMapOvr>
    <a:masterClrMapping/>
  </p:clrMapOvr>
  <mc:AlternateContent xmlns:mc="http://schemas.openxmlformats.org/markup-compatibility/2006" xmlns:p14="http://schemas.microsoft.com/office/powerpoint/2010/main">
    <mc:Choice Requires="p14">
      <p:transition spd="slow" p14:dur="2000" advTm="7300"/>
    </mc:Choice>
    <mc:Fallback xmlns="">
      <p:transition spd="slow" advTm="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B006-9D3B-4998-A175-B84EC0D72D33}"/>
              </a:ext>
            </a:extLst>
          </p:cNvPr>
          <p:cNvSpPr>
            <a:spLocks noGrp="1"/>
          </p:cNvSpPr>
          <p:nvPr>
            <p:ph type="title"/>
          </p:nvPr>
        </p:nvSpPr>
        <p:spPr/>
        <p:txBody>
          <a:bodyPr>
            <a:normAutofit fontScale="90000"/>
          </a:bodyPr>
          <a:lstStyle/>
          <a:p>
            <a:pPr>
              <a:lnSpc>
                <a:spcPct val="119000"/>
              </a:lnSpc>
              <a:spcBef>
                <a:spcPts val="0"/>
              </a:spcBef>
              <a:spcAft>
                <a:spcPts val="600"/>
              </a:spcAft>
            </a:pPr>
            <a:br>
              <a:rPr lang="en-US" sz="1800" b="1" kern="1400" dirty="0">
                <a:ln>
                  <a:noFill/>
                </a:ln>
                <a:solidFill>
                  <a:srgbClr val="000000"/>
                </a:solidFill>
                <a:effectLst/>
                <a:latin typeface="Georgia" panose="02040502050405020303" pitchFamily="18" charset="0"/>
              </a:rPr>
            </a:br>
            <a:br>
              <a:rPr lang="en-US" sz="1800" b="1" kern="1400" dirty="0">
                <a:ln>
                  <a:noFill/>
                </a:ln>
                <a:solidFill>
                  <a:srgbClr val="000000"/>
                </a:solidFill>
                <a:effectLst/>
                <a:latin typeface="Georgia" panose="02040502050405020303" pitchFamily="18" charset="0"/>
              </a:rPr>
            </a:br>
            <a:r>
              <a:rPr lang="en-US" sz="4000" b="1" kern="1400" dirty="0">
                <a:solidFill>
                  <a:srgbClr val="000000"/>
                </a:solidFill>
                <a:effectLst/>
                <a:latin typeface="+mn-lt"/>
                <a:ea typeface="Times New Roman" panose="02020603050405020304" pitchFamily="18" charset="0"/>
              </a:rPr>
              <a:t>2020-2021 Themes</a:t>
            </a:r>
            <a:br>
              <a:rPr lang="en-US" sz="1800" kern="1400" dirty="0">
                <a:ln>
                  <a:noFill/>
                </a:ln>
                <a:solidFill>
                  <a:srgbClr val="000000"/>
                </a:solidFill>
                <a:effectLst/>
                <a:latin typeface="Georgia" panose="02040502050405020303" pitchFamily="18" charset="0"/>
              </a:rPr>
            </a:br>
            <a:br>
              <a:rPr lang="en-US" sz="1800" kern="1400" dirty="0">
                <a:ln>
                  <a:noFill/>
                </a:ln>
                <a:solidFill>
                  <a:srgbClr val="000000"/>
                </a:solidFill>
                <a:effectLst/>
                <a:latin typeface="Georgia" panose="02040502050405020303" pitchFamily="18" charset="0"/>
              </a:rPr>
            </a:br>
            <a:r>
              <a:rPr lang="en-US" sz="1800" kern="1400" dirty="0">
                <a:ln>
                  <a:noFill/>
                </a:ln>
                <a:solidFill>
                  <a:srgbClr val="000000"/>
                </a:solidFill>
                <a:effectLst/>
                <a:latin typeface="Georgia" panose="02040502050405020303" pitchFamily="18" charset="0"/>
              </a:rPr>
              <a:t> </a:t>
            </a:r>
            <a:br>
              <a:rPr lang="en-US" sz="1800" kern="1400" dirty="0">
                <a:ln>
                  <a:noFill/>
                </a:ln>
                <a:solidFill>
                  <a:srgbClr val="000000"/>
                </a:solidFill>
                <a:effectLst/>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C7EECF37-7DED-4975-A756-E168A99D2FC8}"/>
              </a:ext>
            </a:extLst>
          </p:cNvPr>
          <p:cNvSpPr>
            <a:spLocks noGrp="1"/>
          </p:cNvSpPr>
          <p:nvPr>
            <p:ph idx="1"/>
          </p:nvPr>
        </p:nvSpPr>
        <p:spPr/>
        <p:txBody>
          <a:bodyPr/>
          <a:lstStyle/>
          <a:p>
            <a:pPr lvl="1">
              <a:lnSpc>
                <a:spcPct val="150000"/>
              </a:lnSpc>
            </a:pPr>
            <a:r>
              <a:rPr lang="en-US" sz="3200" dirty="0">
                <a:effectLst/>
                <a:latin typeface="+mn-lt"/>
                <a:ea typeface="Calibri" panose="020F0502020204030204" pitchFamily="34" charset="0"/>
                <a:cs typeface="Times New Roman" panose="02020603050405020304" pitchFamily="18" charset="0"/>
              </a:rPr>
              <a:t>COVID</a:t>
            </a:r>
          </a:p>
          <a:p>
            <a:pPr lvl="1">
              <a:lnSpc>
                <a:spcPct val="150000"/>
              </a:lnSpc>
            </a:pPr>
            <a:r>
              <a:rPr lang="en-US" sz="3200" dirty="0">
                <a:effectLst/>
                <a:latin typeface="+mn-lt"/>
                <a:ea typeface="Calibri" panose="020F0502020204030204" pitchFamily="34" charset="0"/>
                <a:cs typeface="Times New Roman" panose="02020603050405020304" pitchFamily="18" charset="0"/>
              </a:rPr>
              <a:t>Department Responses to Diversity, Equity and Inclusion </a:t>
            </a:r>
          </a:p>
          <a:p>
            <a:pPr lvl="1">
              <a:lnSpc>
                <a:spcPct val="150000"/>
              </a:lnSpc>
            </a:pPr>
            <a:r>
              <a:rPr lang="en-US" sz="3200" dirty="0">
                <a:effectLst/>
                <a:latin typeface="+mn-lt"/>
                <a:ea typeface="Calibri" panose="020F0502020204030204" pitchFamily="34" charset="0"/>
                <a:cs typeface="Times New Roman" panose="02020603050405020304" pitchFamily="18" charset="0"/>
              </a:rPr>
              <a:t>Student Academic Accommodations</a:t>
            </a:r>
          </a:p>
          <a:p>
            <a:pPr marL="0" indent="0">
              <a:buNone/>
            </a:pPr>
            <a:endParaRPr lang="en-US" dirty="0"/>
          </a:p>
        </p:txBody>
      </p:sp>
      <p:sp>
        <p:nvSpPr>
          <p:cNvPr id="4" name="Footer Placeholder 3">
            <a:extLst>
              <a:ext uri="{FF2B5EF4-FFF2-40B4-BE49-F238E27FC236}">
                <a16:creationId xmlns:a16="http://schemas.microsoft.com/office/drawing/2014/main" id="{6D3078F6-9940-4953-B052-1D775647BBCA}"/>
              </a:ext>
            </a:extLst>
          </p:cNvPr>
          <p:cNvSpPr>
            <a:spLocks noGrp="1"/>
          </p:cNvSpPr>
          <p:nvPr>
            <p:ph type="ftr" sz="quarter" idx="3"/>
          </p:nvPr>
        </p:nvSpPr>
        <p:spPr/>
        <p:txBody>
          <a:bodyPr/>
          <a:lstStyle/>
          <a:p>
            <a:endParaRPr lang="en-US" dirty="0"/>
          </a:p>
          <a:p>
            <a:r>
              <a:rPr lang="en-US" dirty="0"/>
              <a:t>Office of the Ombudsperson Annual Report 2020-2021</a:t>
            </a:r>
          </a:p>
          <a:p>
            <a:endParaRPr lang="en-US" dirty="0"/>
          </a:p>
        </p:txBody>
      </p:sp>
      <p:pic>
        <p:nvPicPr>
          <p:cNvPr id="5" name="Recorded Sound">
            <a:hlinkClick r:id="" action="ppaction://media"/>
            <a:extLst>
              <a:ext uri="{FF2B5EF4-FFF2-40B4-BE49-F238E27FC236}">
                <a16:creationId xmlns:a16="http://schemas.microsoft.com/office/drawing/2014/main" id="{5CB3AE7D-A38C-4330-8D2A-7193F751A2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572403133"/>
      </p:ext>
    </p:extLst>
  </p:cSld>
  <p:clrMapOvr>
    <a:masterClrMapping/>
  </p:clrMapOvr>
  <mc:AlternateContent xmlns:mc="http://schemas.openxmlformats.org/markup-compatibility/2006" xmlns:p14="http://schemas.microsoft.com/office/powerpoint/2010/main">
    <mc:Choice Requires="p14">
      <p:transition spd="slow" p14:dur="2000" advTm="92680"/>
    </mc:Choice>
    <mc:Fallback xmlns="">
      <p:transition spd="slow" advTm="9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miling for the camera&#10;&#10;Description automatically generated with low confidence">
            <a:extLst>
              <a:ext uri="{FF2B5EF4-FFF2-40B4-BE49-F238E27FC236}">
                <a16:creationId xmlns:a16="http://schemas.microsoft.com/office/drawing/2014/main" id="{A9EF319E-843D-4DB5-BF13-8B7B87B128E7}"/>
              </a:ext>
            </a:extLst>
          </p:cNvPr>
          <p:cNvPicPr>
            <a:picLocks noGrp="1" noChangeAspect="1"/>
          </p:cNvPicPr>
          <p:nvPr>
            <p:ph type="pic" sz="quarter" idx="14"/>
          </p:nvPr>
        </p:nvPicPr>
        <p:blipFill>
          <a:blip r:embed="rId5"/>
          <a:srcRect l="4866" r="4866"/>
          <a:stretch>
            <a:fillRect/>
          </a:stretch>
        </p:blipFill>
        <p:spPr>
          <a:xfrm>
            <a:off x="5264998" y="794246"/>
            <a:ext cx="1772799" cy="2634754"/>
          </a:xfrm>
        </p:spPr>
      </p:pic>
      <p:pic>
        <p:nvPicPr>
          <p:cNvPr id="12" name="Picture Placeholder 11" descr="A picture containing person, person, indoor&#10;&#10;Description automatically generated">
            <a:extLst>
              <a:ext uri="{FF2B5EF4-FFF2-40B4-BE49-F238E27FC236}">
                <a16:creationId xmlns:a16="http://schemas.microsoft.com/office/drawing/2014/main" id="{BA77185D-D546-4A3B-ABB5-43685E0AC00E}"/>
              </a:ext>
            </a:extLst>
          </p:cNvPr>
          <p:cNvPicPr>
            <a:picLocks noGrp="1" noChangeAspect="1"/>
          </p:cNvPicPr>
          <p:nvPr>
            <p:ph type="pic" sz="quarter" idx="15"/>
          </p:nvPr>
        </p:nvPicPr>
        <p:blipFill>
          <a:blip r:embed="rId6"/>
          <a:srcRect t="334" b="334"/>
          <a:stretch>
            <a:fillRect/>
          </a:stretch>
        </p:blipFill>
        <p:spPr>
          <a:xfrm>
            <a:off x="5264998" y="3523701"/>
            <a:ext cx="1772799" cy="2634756"/>
          </a:xfrm>
        </p:spPr>
      </p:pic>
      <p:sp>
        <p:nvSpPr>
          <p:cNvPr id="5" name="Title 4">
            <a:extLst>
              <a:ext uri="{FF2B5EF4-FFF2-40B4-BE49-F238E27FC236}">
                <a16:creationId xmlns:a16="http://schemas.microsoft.com/office/drawing/2014/main" id="{D8CF9DD8-633B-4B95-9AEF-9BAD3D3446FB}"/>
              </a:ext>
            </a:extLst>
          </p:cNvPr>
          <p:cNvSpPr>
            <a:spLocks noGrp="1"/>
          </p:cNvSpPr>
          <p:nvPr>
            <p:ph type="title"/>
          </p:nvPr>
        </p:nvSpPr>
        <p:spPr/>
        <p:txBody>
          <a:bodyPr>
            <a:normAutofit/>
          </a:bodyPr>
          <a:lstStyle/>
          <a:p>
            <a:r>
              <a:rPr lang="en-US" dirty="0"/>
              <a:t>About Us</a:t>
            </a:r>
          </a:p>
        </p:txBody>
      </p:sp>
      <p:sp>
        <p:nvSpPr>
          <p:cNvPr id="6" name="Content Placeholder 5">
            <a:extLst>
              <a:ext uri="{FF2B5EF4-FFF2-40B4-BE49-F238E27FC236}">
                <a16:creationId xmlns:a16="http://schemas.microsoft.com/office/drawing/2014/main" id="{CAD73310-FA64-4A96-BCFD-E165772F192D}"/>
              </a:ext>
            </a:extLst>
          </p:cNvPr>
          <p:cNvSpPr>
            <a:spLocks noGrp="1"/>
          </p:cNvSpPr>
          <p:nvPr>
            <p:ph idx="1"/>
          </p:nvPr>
        </p:nvSpPr>
        <p:spPr/>
        <p:txBody>
          <a:bodyPr>
            <a:normAutofit/>
          </a:bodyPr>
          <a:lstStyle/>
          <a:p>
            <a:pPr marL="0" indent="0">
              <a:buNone/>
            </a:pPr>
            <a:r>
              <a:rPr lang="en-US" sz="2000" b="1" i="0" dirty="0">
                <a:solidFill>
                  <a:srgbClr val="000000"/>
                </a:solidFill>
                <a:effectLst/>
                <a:latin typeface="Roboto" panose="02000000000000000000" pitchFamily="2" charset="0"/>
                <a:ea typeface="Roboto" panose="02000000000000000000" pitchFamily="2" charset="0"/>
              </a:rPr>
              <a:t>Cynthia Joyce, MPPM, MES</a:t>
            </a:r>
          </a:p>
          <a:p>
            <a:pPr marL="0" indent="0">
              <a:buNone/>
            </a:pPr>
            <a:r>
              <a:rPr lang="en-US" sz="2000" b="1" dirty="0">
                <a:solidFill>
                  <a:srgbClr val="000000"/>
                </a:solidFill>
                <a:latin typeface="Roboto" panose="02000000000000000000" pitchFamily="2" charset="0"/>
                <a:ea typeface="Roboto" panose="02000000000000000000" pitchFamily="2" charset="0"/>
              </a:rPr>
              <a:t>University Ombudsperson</a:t>
            </a:r>
            <a:endParaRPr lang="en-US" sz="2000" b="1" i="0" dirty="0">
              <a:solidFill>
                <a:srgbClr val="000000"/>
              </a:solidFill>
              <a:effectLst/>
              <a:latin typeface="Roboto" panose="02000000000000000000" pitchFamily="2" charset="0"/>
            </a:endParaRPr>
          </a:p>
          <a:p>
            <a:pPr marL="0" indent="0">
              <a:buNone/>
            </a:pPr>
            <a:endParaRPr lang="en-US" sz="1600" b="1" i="0" dirty="0">
              <a:solidFill>
                <a:srgbClr val="000000"/>
              </a:solidFill>
              <a:effectLst/>
              <a:latin typeface="Roboto" panose="02000000000000000000" pitchFamily="2" charset="0"/>
            </a:endParaRPr>
          </a:p>
          <a:p>
            <a:pPr marL="0" indent="0">
              <a:buNone/>
            </a:pPr>
            <a:endParaRPr lang="en-US" sz="1600" b="1" dirty="0">
              <a:solidFill>
                <a:srgbClr val="000000"/>
              </a:solidFill>
              <a:latin typeface="Roboto" panose="02000000000000000000" pitchFamily="2" charset="0"/>
            </a:endParaRPr>
          </a:p>
          <a:p>
            <a:pPr marL="0" indent="0">
              <a:buNone/>
            </a:pPr>
            <a:endParaRPr lang="en-US" sz="1600" b="1" i="0" dirty="0">
              <a:solidFill>
                <a:srgbClr val="000000"/>
              </a:solidFill>
              <a:effectLst/>
              <a:latin typeface="Roboto" panose="02000000000000000000" pitchFamily="2" charset="0"/>
            </a:endParaRPr>
          </a:p>
          <a:p>
            <a:pPr marL="0" indent="0">
              <a:buNone/>
            </a:pPr>
            <a:endParaRPr lang="en-US" sz="1600" b="1" dirty="0">
              <a:solidFill>
                <a:srgbClr val="000000"/>
              </a:solidFill>
              <a:latin typeface="Roboto" panose="02000000000000000000" pitchFamily="2" charset="0"/>
            </a:endParaRPr>
          </a:p>
          <a:p>
            <a:pPr marL="0" indent="0">
              <a:buNone/>
            </a:pPr>
            <a:endParaRPr lang="en-US" sz="1600" b="1" i="0" dirty="0">
              <a:solidFill>
                <a:srgbClr val="000000"/>
              </a:solidFill>
              <a:effectLst/>
              <a:latin typeface="Roboto" panose="02000000000000000000" pitchFamily="2" charset="0"/>
            </a:endParaRPr>
          </a:p>
          <a:p>
            <a:pPr marL="0" indent="0">
              <a:buNone/>
            </a:pPr>
            <a:r>
              <a:rPr lang="en-US" sz="2000" b="1" i="0" dirty="0">
                <a:solidFill>
                  <a:srgbClr val="000000"/>
                </a:solidFill>
                <a:effectLst/>
                <a:latin typeface="Roboto" panose="02000000000000000000" pitchFamily="2" charset="0"/>
              </a:rPr>
              <a:t>Meenakshi Gigi Durham</a:t>
            </a:r>
            <a:r>
              <a:rPr lang="en-US" sz="2000" b="0" i="0" dirty="0">
                <a:solidFill>
                  <a:srgbClr val="000000"/>
                </a:solidFill>
                <a:effectLst/>
                <a:latin typeface="Roboto" panose="02000000000000000000" pitchFamily="2" charset="0"/>
              </a:rPr>
              <a:t>, </a:t>
            </a:r>
            <a:r>
              <a:rPr lang="en-US" sz="2000" b="1" i="0" dirty="0">
                <a:solidFill>
                  <a:srgbClr val="000000"/>
                </a:solidFill>
                <a:effectLst/>
                <a:latin typeface="Roboto" panose="02000000000000000000" pitchFamily="2" charset="0"/>
              </a:rPr>
              <a:t>PhD</a:t>
            </a:r>
          </a:p>
          <a:p>
            <a:pPr marL="0" indent="0">
              <a:buNone/>
            </a:pPr>
            <a:r>
              <a:rPr lang="en-US" sz="2000" b="1" dirty="0">
                <a:solidFill>
                  <a:srgbClr val="000000"/>
                </a:solidFill>
                <a:latin typeface="Roboto" panose="02000000000000000000" pitchFamily="2" charset="0"/>
              </a:rPr>
              <a:t>University Ombudsperson</a:t>
            </a:r>
            <a:endParaRPr lang="en-US" sz="2000" b="1" dirty="0">
              <a:latin typeface="+mn-lt"/>
            </a:endParaRPr>
          </a:p>
        </p:txBody>
      </p:sp>
      <p:sp>
        <p:nvSpPr>
          <p:cNvPr id="7" name="Footer Placeholder 6">
            <a:extLst>
              <a:ext uri="{FF2B5EF4-FFF2-40B4-BE49-F238E27FC236}">
                <a16:creationId xmlns:a16="http://schemas.microsoft.com/office/drawing/2014/main" id="{463DB793-0C5D-482C-9387-443113A1A50C}"/>
              </a:ext>
            </a:extLst>
          </p:cNvPr>
          <p:cNvSpPr>
            <a:spLocks noGrp="1"/>
          </p:cNvSpPr>
          <p:nvPr>
            <p:ph type="ftr" sz="quarter" idx="3"/>
          </p:nvPr>
        </p:nvSpPr>
        <p:spPr/>
        <p:txBody>
          <a:bodyPr/>
          <a:lstStyle/>
          <a:p>
            <a:r>
              <a:rPr lang="en-US" dirty="0"/>
              <a:t>Office of the Ombudsperson Annual Report 2020-2021</a:t>
            </a:r>
          </a:p>
        </p:txBody>
      </p:sp>
      <p:pic>
        <p:nvPicPr>
          <p:cNvPr id="2" name="Recorded Sound">
            <a:hlinkClick r:id="" action="ppaction://media"/>
            <a:extLst>
              <a:ext uri="{FF2B5EF4-FFF2-40B4-BE49-F238E27FC236}">
                <a16:creationId xmlns:a16="http://schemas.microsoft.com/office/drawing/2014/main" id="{3197A03A-19B1-48CF-803D-1C4DA8E7AE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314822544"/>
      </p:ext>
    </p:extLst>
  </p:cSld>
  <p:clrMapOvr>
    <a:masterClrMapping/>
  </p:clrMapOvr>
  <mc:AlternateContent xmlns:mc="http://schemas.openxmlformats.org/markup-compatibility/2006" xmlns:p14="http://schemas.microsoft.com/office/powerpoint/2010/main">
    <mc:Choice Requires="p14">
      <p:transition spd="slow" p14:dur="2000" advTm="19189"/>
    </mc:Choice>
    <mc:Fallback xmlns="">
      <p:transition spd="slow" advTm="19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CF9DD8-633B-4B95-9AEF-9BAD3D3446FB}"/>
              </a:ext>
            </a:extLst>
          </p:cNvPr>
          <p:cNvSpPr>
            <a:spLocks noGrp="1"/>
          </p:cNvSpPr>
          <p:nvPr>
            <p:ph type="title"/>
          </p:nvPr>
        </p:nvSpPr>
        <p:spPr/>
        <p:txBody>
          <a:bodyPr>
            <a:normAutofit/>
          </a:bodyPr>
          <a:lstStyle/>
          <a:p>
            <a:r>
              <a:rPr lang="en-US" dirty="0"/>
              <a:t>About Us</a:t>
            </a:r>
          </a:p>
        </p:txBody>
      </p:sp>
      <p:sp>
        <p:nvSpPr>
          <p:cNvPr id="6" name="Content Placeholder 5">
            <a:extLst>
              <a:ext uri="{FF2B5EF4-FFF2-40B4-BE49-F238E27FC236}">
                <a16:creationId xmlns:a16="http://schemas.microsoft.com/office/drawing/2014/main" id="{CAD73310-FA64-4A96-BCFD-E165772F192D}"/>
              </a:ext>
            </a:extLst>
          </p:cNvPr>
          <p:cNvSpPr>
            <a:spLocks noGrp="1"/>
          </p:cNvSpPr>
          <p:nvPr>
            <p:ph idx="1"/>
          </p:nvPr>
        </p:nvSpPr>
        <p:spPr/>
        <p:txBody>
          <a:bodyPr>
            <a:noAutofit/>
          </a:bodyPr>
          <a:lstStyle/>
          <a:p>
            <a:pPr marL="0" indent="0">
              <a:buNone/>
            </a:pPr>
            <a:r>
              <a:rPr lang="en-US" sz="2000" b="1" i="0" dirty="0">
                <a:solidFill>
                  <a:srgbClr val="000000"/>
                </a:solidFill>
                <a:effectLst/>
                <a:latin typeface="Roboto" panose="02000000000000000000" pitchFamily="2" charset="0"/>
              </a:rPr>
              <a:t>Jennifer Lynch</a:t>
            </a:r>
            <a:r>
              <a:rPr lang="en-US" sz="2000" dirty="0">
                <a:solidFill>
                  <a:srgbClr val="000000"/>
                </a:solidFill>
                <a:latin typeface="Roboto" panose="02000000000000000000" pitchFamily="2" charset="0"/>
              </a:rPr>
              <a:t>, </a:t>
            </a:r>
            <a:r>
              <a:rPr lang="en-US" sz="2000" b="1" dirty="0">
                <a:solidFill>
                  <a:srgbClr val="000000"/>
                </a:solidFill>
                <a:latin typeface="Roboto" panose="02000000000000000000" pitchFamily="2" charset="0"/>
              </a:rPr>
              <a:t>MS, </a:t>
            </a:r>
            <a:r>
              <a:rPr lang="en-US" sz="2000" b="1" dirty="0" err="1">
                <a:solidFill>
                  <a:srgbClr val="000000"/>
                </a:solidFill>
                <a:latin typeface="Roboto" panose="02000000000000000000" pitchFamily="2" charset="0"/>
              </a:rPr>
              <a:t>MSEd</a:t>
            </a:r>
            <a:endParaRPr lang="en-US" sz="2000" b="1" dirty="0">
              <a:solidFill>
                <a:srgbClr val="000000"/>
              </a:solidFill>
              <a:latin typeface="Roboto" panose="02000000000000000000" pitchFamily="2" charset="0"/>
            </a:endParaRPr>
          </a:p>
          <a:p>
            <a:pPr marL="0" indent="0">
              <a:buNone/>
            </a:pPr>
            <a:r>
              <a:rPr lang="en-US" sz="2000" b="1" i="0" dirty="0">
                <a:solidFill>
                  <a:srgbClr val="000000"/>
                </a:solidFill>
                <a:effectLst/>
                <a:latin typeface="Roboto" panose="02000000000000000000" pitchFamily="2" charset="0"/>
              </a:rPr>
              <a:t>Associate Ombudsperson</a:t>
            </a:r>
          </a:p>
          <a:p>
            <a:pPr marL="0" indent="0">
              <a:buNone/>
            </a:pPr>
            <a:endParaRPr lang="en-US" sz="2000" b="1" i="0" dirty="0">
              <a:solidFill>
                <a:srgbClr val="000000"/>
              </a:solidFill>
              <a:effectLst/>
              <a:latin typeface="Roboto" panose="02000000000000000000" pitchFamily="2" charset="0"/>
            </a:endParaRPr>
          </a:p>
          <a:p>
            <a:pPr marL="0" indent="0">
              <a:buNone/>
            </a:pPr>
            <a:endParaRPr lang="en-US" sz="2000" b="1" dirty="0">
              <a:solidFill>
                <a:srgbClr val="000000"/>
              </a:solidFill>
              <a:latin typeface="Roboto" panose="02000000000000000000" pitchFamily="2" charset="0"/>
            </a:endParaRPr>
          </a:p>
          <a:p>
            <a:pPr marL="0" indent="0">
              <a:buNone/>
            </a:pPr>
            <a:endParaRPr lang="en-US" sz="2000" b="1" i="0" dirty="0">
              <a:solidFill>
                <a:srgbClr val="000000"/>
              </a:solidFill>
              <a:effectLst/>
              <a:latin typeface="Roboto" panose="02000000000000000000" pitchFamily="2" charset="0"/>
            </a:endParaRPr>
          </a:p>
          <a:p>
            <a:pPr marL="0" indent="0">
              <a:buNone/>
            </a:pPr>
            <a:endParaRPr lang="en-US" sz="2000" b="1" dirty="0">
              <a:solidFill>
                <a:srgbClr val="000000"/>
              </a:solidFill>
              <a:latin typeface="Roboto" panose="02000000000000000000" pitchFamily="2" charset="0"/>
            </a:endParaRPr>
          </a:p>
          <a:p>
            <a:pPr marL="0" indent="0">
              <a:buNone/>
            </a:pPr>
            <a:r>
              <a:rPr lang="en-US" sz="2000" b="1" i="0" dirty="0">
                <a:solidFill>
                  <a:srgbClr val="000000"/>
                </a:solidFill>
                <a:effectLst/>
                <a:latin typeface="Roboto" panose="02000000000000000000" pitchFamily="2" charset="0"/>
              </a:rPr>
              <a:t>Nadia Sabbagh Steinberg</a:t>
            </a:r>
            <a:r>
              <a:rPr lang="en-US" sz="2000" b="1" dirty="0">
                <a:solidFill>
                  <a:srgbClr val="000000"/>
                </a:solidFill>
                <a:latin typeface="Roboto" panose="02000000000000000000" pitchFamily="2" charset="0"/>
              </a:rPr>
              <a:t>, LMSW, PhD</a:t>
            </a:r>
          </a:p>
          <a:p>
            <a:pPr marL="0" indent="0">
              <a:buNone/>
            </a:pPr>
            <a:r>
              <a:rPr lang="en-US" sz="2000" b="1" dirty="0">
                <a:solidFill>
                  <a:srgbClr val="000000"/>
                </a:solidFill>
                <a:latin typeface="Roboto" panose="02000000000000000000" pitchFamily="2" charset="0"/>
              </a:rPr>
              <a:t>Associate Ombudsperson</a:t>
            </a:r>
            <a:endParaRPr lang="en-US" sz="2000" b="1" dirty="0">
              <a:latin typeface="+mn-lt"/>
            </a:endParaRPr>
          </a:p>
        </p:txBody>
      </p:sp>
      <p:sp>
        <p:nvSpPr>
          <p:cNvPr id="7" name="Footer Placeholder 6">
            <a:extLst>
              <a:ext uri="{FF2B5EF4-FFF2-40B4-BE49-F238E27FC236}">
                <a16:creationId xmlns:a16="http://schemas.microsoft.com/office/drawing/2014/main" id="{463DB793-0C5D-482C-9387-443113A1A50C}"/>
              </a:ext>
            </a:extLst>
          </p:cNvPr>
          <p:cNvSpPr>
            <a:spLocks noGrp="1"/>
          </p:cNvSpPr>
          <p:nvPr>
            <p:ph type="ftr" sz="quarter" idx="3"/>
          </p:nvPr>
        </p:nvSpPr>
        <p:spPr/>
        <p:txBody>
          <a:bodyPr/>
          <a:lstStyle/>
          <a:p>
            <a:r>
              <a:rPr lang="en-US" dirty="0"/>
              <a:t>Office of the Ombudsperson Annual Report 2020-2021</a:t>
            </a:r>
          </a:p>
        </p:txBody>
      </p:sp>
      <p:pic>
        <p:nvPicPr>
          <p:cNvPr id="11" name="Picture Placeholder 10" descr="A person with long hair&#10;&#10;Description automatically generated with low confidence">
            <a:extLst>
              <a:ext uri="{FF2B5EF4-FFF2-40B4-BE49-F238E27FC236}">
                <a16:creationId xmlns:a16="http://schemas.microsoft.com/office/drawing/2014/main" id="{48617CC3-C03C-4644-96BF-967F2D6268EC}"/>
              </a:ext>
            </a:extLst>
          </p:cNvPr>
          <p:cNvPicPr>
            <a:picLocks noGrp="1" noChangeAspect="1"/>
          </p:cNvPicPr>
          <p:nvPr>
            <p:ph type="pic" sz="quarter" idx="15"/>
          </p:nvPr>
        </p:nvPicPr>
        <p:blipFill>
          <a:blip r:embed="rId5"/>
          <a:srcRect l="10218" r="10218"/>
          <a:stretch>
            <a:fillRect/>
          </a:stretch>
        </p:blipFill>
        <p:spPr>
          <a:xfrm>
            <a:off x="5020975" y="3791541"/>
            <a:ext cx="1660933" cy="2371953"/>
          </a:xfrm>
        </p:spPr>
      </p:pic>
      <p:pic>
        <p:nvPicPr>
          <p:cNvPr id="8" name="Picture Placeholder 7" descr="A person wearing glasses&#10;&#10;Description automatically generated with medium confidence">
            <a:extLst>
              <a:ext uri="{FF2B5EF4-FFF2-40B4-BE49-F238E27FC236}">
                <a16:creationId xmlns:a16="http://schemas.microsoft.com/office/drawing/2014/main" id="{6C3B4B48-70A3-4B08-8BCD-F62838E017EA}"/>
              </a:ext>
            </a:extLst>
          </p:cNvPr>
          <p:cNvPicPr>
            <a:picLocks noGrp="1" noChangeAspect="1"/>
          </p:cNvPicPr>
          <p:nvPr>
            <p:ph type="pic" sz="quarter" idx="14"/>
          </p:nvPr>
        </p:nvPicPr>
        <p:blipFill>
          <a:blip r:embed="rId6"/>
          <a:srcRect l="1557" r="1557"/>
          <a:stretch>
            <a:fillRect/>
          </a:stretch>
        </p:blipFill>
        <p:spPr>
          <a:xfrm>
            <a:off x="5011708" y="1366462"/>
            <a:ext cx="1670200" cy="2482275"/>
          </a:xfrm>
        </p:spPr>
      </p:pic>
      <p:pic>
        <p:nvPicPr>
          <p:cNvPr id="3" name="Recorded Sound">
            <a:hlinkClick r:id="" action="ppaction://media"/>
            <a:extLst>
              <a:ext uri="{FF2B5EF4-FFF2-40B4-BE49-F238E27FC236}">
                <a16:creationId xmlns:a16="http://schemas.microsoft.com/office/drawing/2014/main" id="{05856013-F113-4AA2-BDEC-626CA49BE5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075272834"/>
      </p:ext>
    </p:extLst>
  </p:cSld>
  <p:clrMapOvr>
    <a:masterClrMapping/>
  </p:clrMapOvr>
  <mc:AlternateContent xmlns:mc="http://schemas.openxmlformats.org/markup-compatibility/2006" xmlns:p14="http://schemas.microsoft.com/office/powerpoint/2010/main">
    <mc:Choice Requires="p14">
      <p:transition spd="slow" p14:dur="2000" advTm="21790"/>
    </mc:Choice>
    <mc:Fallback xmlns="">
      <p:transition spd="slow" advTm="21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9DFD80-4F77-4A84-BD68-66C326EBA5C7}"/>
              </a:ext>
            </a:extLst>
          </p:cNvPr>
          <p:cNvSpPr>
            <a:spLocks noGrp="1"/>
          </p:cNvSpPr>
          <p:nvPr>
            <p:ph type="title"/>
          </p:nvPr>
        </p:nvSpPr>
        <p:spPr/>
        <p:txBody>
          <a:bodyPr>
            <a:normAutofit/>
          </a:bodyPr>
          <a:lstStyle/>
          <a:p>
            <a:r>
              <a:rPr lang="en-US" dirty="0"/>
              <a:t>Contact Information</a:t>
            </a:r>
          </a:p>
        </p:txBody>
      </p:sp>
      <p:sp>
        <p:nvSpPr>
          <p:cNvPr id="7" name="Footer Placeholder 6">
            <a:extLst>
              <a:ext uri="{FF2B5EF4-FFF2-40B4-BE49-F238E27FC236}">
                <a16:creationId xmlns:a16="http://schemas.microsoft.com/office/drawing/2014/main" id="{850B7B3B-20FC-4D38-BD7F-610B5C87F770}"/>
              </a:ext>
            </a:extLst>
          </p:cNvPr>
          <p:cNvSpPr>
            <a:spLocks noGrp="1"/>
          </p:cNvSpPr>
          <p:nvPr>
            <p:ph type="ftr" sz="quarter" idx="3"/>
          </p:nvPr>
        </p:nvSpPr>
        <p:spPr/>
        <p:txBody>
          <a:bodyPr/>
          <a:lstStyle/>
          <a:p>
            <a:r>
              <a:rPr lang="en-US" dirty="0"/>
              <a:t>Office of the Ombudsperson Annual Report 2020-2021</a:t>
            </a:r>
          </a:p>
        </p:txBody>
      </p:sp>
      <p:sp>
        <p:nvSpPr>
          <p:cNvPr id="2" name="TextBox 1">
            <a:extLst>
              <a:ext uri="{FF2B5EF4-FFF2-40B4-BE49-F238E27FC236}">
                <a16:creationId xmlns:a16="http://schemas.microsoft.com/office/drawing/2014/main" id="{1410D0B4-2A04-4F6D-AE25-82219E23336C}"/>
              </a:ext>
            </a:extLst>
          </p:cNvPr>
          <p:cNvSpPr txBox="1"/>
          <p:nvPr/>
        </p:nvSpPr>
        <p:spPr>
          <a:xfrm>
            <a:off x="626060" y="3702281"/>
            <a:ext cx="3161399" cy="523220"/>
          </a:xfrm>
          <a:prstGeom prst="rect">
            <a:avLst/>
          </a:prstGeom>
          <a:noFill/>
        </p:spPr>
        <p:txBody>
          <a:bodyPr wrap="square" rtlCol="0">
            <a:spAutoFit/>
          </a:bodyPr>
          <a:lstStyle/>
          <a:p>
            <a:r>
              <a:rPr lang="en-US" sz="2800" dirty="0"/>
              <a:t>319-335-3608</a:t>
            </a:r>
          </a:p>
        </p:txBody>
      </p:sp>
      <p:sp>
        <p:nvSpPr>
          <p:cNvPr id="8" name="TextBox 7">
            <a:extLst>
              <a:ext uri="{FF2B5EF4-FFF2-40B4-BE49-F238E27FC236}">
                <a16:creationId xmlns:a16="http://schemas.microsoft.com/office/drawing/2014/main" id="{9656F7B1-4AAA-4B4C-93EA-28D893EE319C}"/>
              </a:ext>
            </a:extLst>
          </p:cNvPr>
          <p:cNvSpPr txBox="1"/>
          <p:nvPr/>
        </p:nvSpPr>
        <p:spPr>
          <a:xfrm>
            <a:off x="626060" y="4145670"/>
            <a:ext cx="4607930" cy="523220"/>
          </a:xfrm>
          <a:prstGeom prst="rect">
            <a:avLst/>
          </a:prstGeom>
          <a:noFill/>
        </p:spPr>
        <p:txBody>
          <a:bodyPr wrap="square" rtlCol="0">
            <a:spAutoFit/>
          </a:bodyPr>
          <a:lstStyle/>
          <a:p>
            <a:r>
              <a:rPr lang="en-US" sz="2800" dirty="0">
                <a:hlinkClick r:id="rId5">
                  <a:extLst>
                    <a:ext uri="{A12FA001-AC4F-418D-AE19-62706E023703}">
                      <ahyp:hlinkClr xmlns:ahyp="http://schemas.microsoft.com/office/drawing/2018/hyperlinkcolor" val="tx"/>
                    </a:ext>
                  </a:extLst>
                </a:hlinkClick>
              </a:rPr>
              <a:t>ombudsperson@uiowa.edu</a:t>
            </a:r>
            <a:endParaRPr lang="en-US" sz="2800" dirty="0"/>
          </a:p>
        </p:txBody>
      </p:sp>
      <p:pic>
        <p:nvPicPr>
          <p:cNvPr id="10" name="Picture 9" descr="A large building with many windows&#10;&#10;Description automatically generated with low confidence">
            <a:extLst>
              <a:ext uri="{FF2B5EF4-FFF2-40B4-BE49-F238E27FC236}">
                <a16:creationId xmlns:a16="http://schemas.microsoft.com/office/drawing/2014/main" id="{D3E7CD6F-5A22-4AE0-B252-479E556C9E1C}"/>
              </a:ext>
            </a:extLst>
          </p:cNvPr>
          <p:cNvPicPr>
            <a:picLocks noChangeAspect="1"/>
          </p:cNvPicPr>
          <p:nvPr/>
        </p:nvPicPr>
        <p:blipFill>
          <a:blip r:embed="rId6"/>
          <a:stretch>
            <a:fillRect/>
          </a:stretch>
        </p:blipFill>
        <p:spPr>
          <a:xfrm>
            <a:off x="5580993" y="1215303"/>
            <a:ext cx="3169920" cy="2377440"/>
          </a:xfrm>
          <a:prstGeom prst="rect">
            <a:avLst/>
          </a:prstGeom>
        </p:spPr>
      </p:pic>
      <p:sp>
        <p:nvSpPr>
          <p:cNvPr id="14" name="TextBox 13">
            <a:extLst>
              <a:ext uri="{FF2B5EF4-FFF2-40B4-BE49-F238E27FC236}">
                <a16:creationId xmlns:a16="http://schemas.microsoft.com/office/drawing/2014/main" id="{9193FECD-5C05-4099-B710-18570248908C}"/>
              </a:ext>
            </a:extLst>
          </p:cNvPr>
          <p:cNvSpPr txBox="1"/>
          <p:nvPr/>
        </p:nvSpPr>
        <p:spPr>
          <a:xfrm>
            <a:off x="590794" y="2034812"/>
            <a:ext cx="4422641" cy="1815882"/>
          </a:xfrm>
          <a:prstGeom prst="rect">
            <a:avLst/>
          </a:prstGeom>
          <a:noFill/>
        </p:spPr>
        <p:txBody>
          <a:bodyPr wrap="square" rtlCol="0">
            <a:spAutoFit/>
          </a:bodyPr>
          <a:lstStyle/>
          <a:p>
            <a:r>
              <a:rPr lang="en-US" sz="2800" dirty="0"/>
              <a:t>Third Floor</a:t>
            </a:r>
          </a:p>
          <a:p>
            <a:r>
              <a:rPr lang="en-US" sz="2800" dirty="0"/>
              <a:t>Jefferson Building</a:t>
            </a:r>
          </a:p>
          <a:p>
            <a:r>
              <a:rPr lang="en-US" sz="2800" dirty="0"/>
              <a:t>129 E Washington Street</a:t>
            </a:r>
          </a:p>
          <a:p>
            <a:endParaRPr lang="en-US" sz="2800" dirty="0"/>
          </a:p>
        </p:txBody>
      </p:sp>
      <p:sp>
        <p:nvSpPr>
          <p:cNvPr id="11" name="TextBox 10">
            <a:extLst>
              <a:ext uri="{FF2B5EF4-FFF2-40B4-BE49-F238E27FC236}">
                <a16:creationId xmlns:a16="http://schemas.microsoft.com/office/drawing/2014/main" id="{FD0B43C9-827D-47A1-BD51-371FEDF58C19}"/>
              </a:ext>
            </a:extLst>
          </p:cNvPr>
          <p:cNvSpPr txBox="1"/>
          <p:nvPr/>
        </p:nvSpPr>
        <p:spPr>
          <a:xfrm>
            <a:off x="626060" y="4668890"/>
            <a:ext cx="6011045" cy="523220"/>
          </a:xfrm>
          <a:prstGeom prst="rect">
            <a:avLst/>
          </a:prstGeom>
          <a:noFill/>
        </p:spPr>
        <p:txBody>
          <a:bodyPr wrap="square" rtlCol="0">
            <a:spAutoFit/>
          </a:bodyPr>
          <a:lstStyle/>
          <a:p>
            <a:r>
              <a:rPr lang="en-US" sz="2800" dirty="0"/>
              <a:t>https://ombudsperson.org.uiowa.edu</a:t>
            </a:r>
          </a:p>
        </p:txBody>
      </p:sp>
      <p:pic>
        <p:nvPicPr>
          <p:cNvPr id="4" name="Recorded Sound">
            <a:hlinkClick r:id="" action="ppaction://media"/>
            <a:extLst>
              <a:ext uri="{FF2B5EF4-FFF2-40B4-BE49-F238E27FC236}">
                <a16:creationId xmlns:a16="http://schemas.microsoft.com/office/drawing/2014/main" id="{DD15653F-2447-468C-8D28-F1CFE71DA1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52162075"/>
      </p:ext>
    </p:extLst>
  </p:cSld>
  <p:clrMapOvr>
    <a:masterClrMapping/>
  </p:clrMapOvr>
  <mc:AlternateContent xmlns:mc="http://schemas.openxmlformats.org/markup-compatibility/2006" xmlns:p14="http://schemas.microsoft.com/office/powerpoint/2010/main">
    <mc:Choice Requires="p14">
      <p:transition spd="slow" p14:dur="2000" advTm="19932"/>
    </mc:Choice>
    <mc:Fallback xmlns="">
      <p:transition spd="slow" advTm="1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Contact us for virtual or in-person presentations.</a:t>
            </a:r>
          </a:p>
        </p:txBody>
      </p:sp>
      <p:sp>
        <p:nvSpPr>
          <p:cNvPr id="4" name="Footer Placeholder 3"/>
          <p:cNvSpPr>
            <a:spLocks noGrp="1"/>
          </p:cNvSpPr>
          <p:nvPr>
            <p:ph type="ftr" sz="quarter" idx="3"/>
          </p:nvPr>
        </p:nvSpPr>
        <p:spPr/>
        <p:txBody>
          <a:bodyPr/>
          <a:lstStyle/>
          <a:p>
            <a:r>
              <a:rPr lang="en-US"/>
              <a:t>View &gt;&gt; Header and Footer &gt;&gt; Add Unit Name</a:t>
            </a:r>
            <a:endParaRPr lang="en-US" dirty="0"/>
          </a:p>
        </p:txBody>
      </p:sp>
      <p:pic>
        <p:nvPicPr>
          <p:cNvPr id="5" name="Recorded Sound">
            <a:hlinkClick r:id="" action="ppaction://media"/>
            <a:extLst>
              <a:ext uri="{FF2B5EF4-FFF2-40B4-BE49-F238E27FC236}">
                <a16:creationId xmlns:a16="http://schemas.microsoft.com/office/drawing/2014/main" id="{883557EF-DA7B-4CB8-9E3F-E75409D3D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99504462"/>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F86BA-6563-4C13-B688-0BC2E6765154}"/>
              </a:ext>
            </a:extLst>
          </p:cNvPr>
          <p:cNvSpPr>
            <a:spLocks noGrp="1"/>
          </p:cNvSpPr>
          <p:nvPr>
            <p:ph type="ctrTitle"/>
          </p:nvPr>
        </p:nvSpPr>
        <p:spPr/>
        <p:txBody>
          <a:bodyPr>
            <a:normAutofit/>
          </a:bodyPr>
          <a:lstStyle/>
          <a:p>
            <a:pPr algn="ctr"/>
            <a:r>
              <a:rPr lang="en-US" sz="3200" dirty="0"/>
              <a:t>No problem too big or too small.  Let’s talk!</a:t>
            </a:r>
          </a:p>
        </p:txBody>
      </p:sp>
      <p:pic>
        <p:nvPicPr>
          <p:cNvPr id="3" name="Recorded Sound">
            <a:hlinkClick r:id="" action="ppaction://media"/>
            <a:extLst>
              <a:ext uri="{FF2B5EF4-FFF2-40B4-BE49-F238E27FC236}">
                <a16:creationId xmlns:a16="http://schemas.microsoft.com/office/drawing/2014/main" id="{59E11C98-FE16-488C-ABDE-667E0A21CA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15387492"/>
      </p:ext>
    </p:extLst>
  </p:cSld>
  <p:clrMapOvr>
    <a:masterClrMapping/>
  </p:clrMapOvr>
  <mc:AlternateContent xmlns:mc="http://schemas.openxmlformats.org/markup-compatibility/2006" xmlns:p14="http://schemas.microsoft.com/office/powerpoint/2010/main">
    <mc:Choice Requires="p14">
      <p:transition spd="slow" p14:dur="2000" advTm="9971"/>
    </mc:Choice>
    <mc:Fallback xmlns="">
      <p:transition spd="slow" advTm="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85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58F9-1CCE-41DD-BA28-91C541F999AC}"/>
              </a:ext>
            </a:extLst>
          </p:cNvPr>
          <p:cNvSpPr>
            <a:spLocks noGrp="1"/>
          </p:cNvSpPr>
          <p:nvPr>
            <p:ph type="title"/>
          </p:nvPr>
        </p:nvSpPr>
        <p:spPr/>
        <p:txBody>
          <a:bodyPr/>
          <a:lstStyle/>
          <a:p>
            <a:r>
              <a:rPr lang="en-US" dirty="0"/>
              <a:t>Office of the Ombudsperson:</a:t>
            </a:r>
          </a:p>
        </p:txBody>
      </p:sp>
      <p:sp>
        <p:nvSpPr>
          <p:cNvPr id="4" name="Footer Placeholder 3">
            <a:extLst>
              <a:ext uri="{FF2B5EF4-FFF2-40B4-BE49-F238E27FC236}">
                <a16:creationId xmlns:a16="http://schemas.microsoft.com/office/drawing/2014/main" id="{1664282E-ED04-47F8-B855-871CC93576B1}"/>
              </a:ext>
            </a:extLst>
          </p:cNvPr>
          <p:cNvSpPr>
            <a:spLocks noGrp="1"/>
          </p:cNvSpPr>
          <p:nvPr>
            <p:ph type="ftr" sz="quarter" idx="3"/>
          </p:nvPr>
        </p:nvSpPr>
        <p:spPr/>
        <p:txBody>
          <a:bodyPr/>
          <a:lstStyle/>
          <a:p>
            <a:r>
              <a:rPr lang="en-US" dirty="0"/>
              <a:t>Office of the Ombudsperson Annual Report 2020-2021</a:t>
            </a:r>
          </a:p>
        </p:txBody>
      </p:sp>
      <p:sp>
        <p:nvSpPr>
          <p:cNvPr id="6" name="Content Placeholder 5">
            <a:extLst>
              <a:ext uri="{FF2B5EF4-FFF2-40B4-BE49-F238E27FC236}">
                <a16:creationId xmlns:a16="http://schemas.microsoft.com/office/drawing/2014/main" id="{490FD817-3174-4C05-AA4F-D96B0A7C6AE1}"/>
              </a:ext>
            </a:extLst>
          </p:cNvPr>
          <p:cNvSpPr>
            <a:spLocks noGrp="1"/>
          </p:cNvSpPr>
          <p:nvPr>
            <p:ph idx="1"/>
          </p:nvPr>
        </p:nvSpPr>
        <p:spPr/>
        <p:txBody>
          <a:bodyPr>
            <a:normAutofit/>
          </a:bodyPr>
          <a:lstStyle/>
          <a:p>
            <a:pPr>
              <a:buFont typeface="Wingdings" panose="05000000000000000000" pitchFamily="2" charset="2"/>
              <a:buChar char="Ø"/>
            </a:pPr>
            <a:r>
              <a:rPr lang="en-US" sz="2800" kern="1400" dirty="0">
                <a:ln>
                  <a:noFill/>
                </a:ln>
                <a:solidFill>
                  <a:srgbClr val="000000"/>
                </a:solidFill>
                <a:effectLst/>
                <a:latin typeface="Roboto" panose="02000000000000000000" pitchFamily="2" charset="0"/>
              </a:rPr>
              <a:t>Provides problem solving and conflict resolution.</a:t>
            </a:r>
          </a:p>
          <a:p>
            <a:pPr>
              <a:buFont typeface="Wingdings" panose="05000000000000000000" pitchFamily="2" charset="2"/>
              <a:buChar char="Ø"/>
            </a:pPr>
            <a:r>
              <a:rPr lang="en-US" sz="2800" kern="1400" dirty="0">
                <a:solidFill>
                  <a:srgbClr val="000000"/>
                </a:solidFill>
                <a:latin typeface="Roboto" panose="02000000000000000000" pitchFamily="2" charset="0"/>
              </a:rPr>
              <a:t>Serves all faculty, staff and students.</a:t>
            </a:r>
          </a:p>
        </p:txBody>
      </p:sp>
      <p:pic>
        <p:nvPicPr>
          <p:cNvPr id="3" name="Recorded Sound">
            <a:hlinkClick r:id="" action="ppaction://media"/>
            <a:extLst>
              <a:ext uri="{FF2B5EF4-FFF2-40B4-BE49-F238E27FC236}">
                <a16:creationId xmlns:a16="http://schemas.microsoft.com/office/drawing/2014/main" id="{80CC64DB-84E9-4866-8F54-5F19D2063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872725342"/>
      </p:ext>
    </p:extLst>
  </p:cSld>
  <p:clrMapOvr>
    <a:masterClrMapping/>
  </p:clrMapOvr>
  <mc:AlternateContent xmlns:mc="http://schemas.openxmlformats.org/markup-compatibility/2006" xmlns:p14="http://schemas.microsoft.com/office/powerpoint/2010/main">
    <mc:Choice Requires="p14">
      <p:transition spd="slow" p14:dur="2000" advTm="18608"/>
    </mc:Choice>
    <mc:Fallback xmlns="">
      <p:transition spd="slow" advTm="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58F9-1CCE-41DD-BA28-91C541F999AC}"/>
              </a:ext>
            </a:extLst>
          </p:cNvPr>
          <p:cNvSpPr>
            <a:spLocks noGrp="1"/>
          </p:cNvSpPr>
          <p:nvPr>
            <p:ph type="title"/>
          </p:nvPr>
        </p:nvSpPr>
        <p:spPr/>
        <p:txBody>
          <a:bodyPr>
            <a:normAutofit/>
          </a:bodyPr>
          <a:lstStyle/>
          <a:p>
            <a:r>
              <a:rPr lang="en-US" dirty="0"/>
              <a:t>Code of Ethics</a:t>
            </a:r>
          </a:p>
        </p:txBody>
      </p:sp>
      <p:sp>
        <p:nvSpPr>
          <p:cNvPr id="4" name="Footer Placeholder 3">
            <a:extLst>
              <a:ext uri="{FF2B5EF4-FFF2-40B4-BE49-F238E27FC236}">
                <a16:creationId xmlns:a16="http://schemas.microsoft.com/office/drawing/2014/main" id="{1664282E-ED04-47F8-B855-871CC93576B1}"/>
              </a:ext>
            </a:extLst>
          </p:cNvPr>
          <p:cNvSpPr>
            <a:spLocks noGrp="1"/>
          </p:cNvSpPr>
          <p:nvPr>
            <p:ph type="ftr" sz="quarter" idx="3"/>
          </p:nvPr>
        </p:nvSpPr>
        <p:spPr/>
        <p:txBody>
          <a:bodyPr/>
          <a:lstStyle/>
          <a:p>
            <a:r>
              <a:rPr lang="en-US" dirty="0"/>
              <a:t>Office of the Ombudsperson Annual Report 2020-2021</a:t>
            </a:r>
          </a:p>
        </p:txBody>
      </p:sp>
      <p:pic>
        <p:nvPicPr>
          <p:cNvPr id="7" name="Content Placeholder 6">
            <a:extLst>
              <a:ext uri="{FF2B5EF4-FFF2-40B4-BE49-F238E27FC236}">
                <a16:creationId xmlns:a16="http://schemas.microsoft.com/office/drawing/2014/main" id="{F140858B-7C87-4CD1-AC36-8CED4885F8FF}"/>
              </a:ext>
            </a:extLst>
          </p:cNvPr>
          <p:cNvPicPr>
            <a:picLocks noGrp="1" noChangeAspect="1"/>
          </p:cNvPicPr>
          <p:nvPr>
            <p:ph idx="1"/>
          </p:nvPr>
        </p:nvPicPr>
        <p:blipFill>
          <a:blip r:embed="rId5"/>
          <a:stretch>
            <a:fillRect/>
          </a:stretch>
        </p:blipFill>
        <p:spPr>
          <a:xfrm>
            <a:off x="4522100" y="2450779"/>
            <a:ext cx="3319977" cy="2578623"/>
          </a:xfrm>
          <a:prstGeom prst="rect">
            <a:avLst/>
          </a:prstGeom>
        </p:spPr>
      </p:pic>
      <p:sp>
        <p:nvSpPr>
          <p:cNvPr id="11" name="TextBox 10">
            <a:extLst>
              <a:ext uri="{FF2B5EF4-FFF2-40B4-BE49-F238E27FC236}">
                <a16:creationId xmlns:a16="http://schemas.microsoft.com/office/drawing/2014/main" id="{082A4739-4FD6-4210-901B-A4DD6CFA83E0}"/>
              </a:ext>
            </a:extLst>
          </p:cNvPr>
          <p:cNvSpPr txBox="1"/>
          <p:nvPr/>
        </p:nvSpPr>
        <p:spPr>
          <a:xfrm>
            <a:off x="752839" y="1878566"/>
            <a:ext cx="5429250"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Confidential</a:t>
            </a:r>
          </a:p>
          <a:p>
            <a:pPr marL="457200" indent="-457200">
              <a:buFont typeface="Wingdings" panose="05000000000000000000" pitchFamily="2" charset="2"/>
              <a:buChar char="Ø"/>
            </a:pPr>
            <a:r>
              <a:rPr lang="en-US" sz="2800" dirty="0"/>
              <a:t>Neutral/Impartial</a:t>
            </a:r>
          </a:p>
          <a:p>
            <a:pPr marL="457200" indent="-457200">
              <a:buFont typeface="Wingdings" panose="05000000000000000000" pitchFamily="2" charset="2"/>
              <a:buChar char="Ø"/>
            </a:pPr>
            <a:r>
              <a:rPr lang="en-US" sz="2800" dirty="0"/>
              <a:t>Informal</a:t>
            </a:r>
          </a:p>
          <a:p>
            <a:pPr marL="457200" indent="-457200">
              <a:buFont typeface="Wingdings" panose="05000000000000000000" pitchFamily="2" charset="2"/>
              <a:buChar char="Ø"/>
            </a:pPr>
            <a:r>
              <a:rPr lang="en-US" sz="2800" dirty="0"/>
              <a:t>Independent</a:t>
            </a:r>
          </a:p>
        </p:txBody>
      </p:sp>
      <p:pic>
        <p:nvPicPr>
          <p:cNvPr id="3" name="Recorded Sound">
            <a:hlinkClick r:id="" action="ppaction://media"/>
            <a:extLst>
              <a:ext uri="{FF2B5EF4-FFF2-40B4-BE49-F238E27FC236}">
                <a16:creationId xmlns:a16="http://schemas.microsoft.com/office/drawing/2014/main" id="{F7CAC93F-36FC-4829-AFB0-4F84032C90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286475508"/>
      </p:ext>
    </p:extLst>
  </p:cSld>
  <p:clrMapOvr>
    <a:masterClrMapping/>
  </p:clrMapOvr>
  <mc:AlternateContent xmlns:mc="http://schemas.openxmlformats.org/markup-compatibility/2006" xmlns:p14="http://schemas.microsoft.com/office/powerpoint/2010/main">
    <mc:Choice Requires="p14">
      <p:transition spd="slow" p14:dur="2000" advTm="49213"/>
    </mc:Choice>
    <mc:Fallback xmlns="">
      <p:transition spd="slow" advTm="4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can:</a:t>
            </a:r>
          </a:p>
        </p:txBody>
      </p:sp>
      <p:sp>
        <p:nvSpPr>
          <p:cNvPr id="4" name="Footer Placeholder 3"/>
          <p:cNvSpPr>
            <a:spLocks noGrp="1"/>
          </p:cNvSpPr>
          <p:nvPr>
            <p:ph type="ftr" sz="quarter" idx="3"/>
          </p:nvPr>
        </p:nvSpPr>
        <p:spPr/>
        <p:txBody>
          <a:bodyPr/>
          <a:lstStyle/>
          <a:p>
            <a:r>
              <a:rPr lang="en-US"/>
              <a:t>View &gt;&gt; Header and Footer &gt;&gt; Add Unit Name</a:t>
            </a:r>
            <a:endParaRPr lang="en-US" dirty="0"/>
          </a:p>
        </p:txBody>
      </p:sp>
      <p:sp>
        <p:nvSpPr>
          <p:cNvPr id="5" name="Content Placeholder 4">
            <a:extLst>
              <a:ext uri="{FF2B5EF4-FFF2-40B4-BE49-F238E27FC236}">
                <a16:creationId xmlns:a16="http://schemas.microsoft.com/office/drawing/2014/main" id="{8F24F449-8058-4244-85B6-DA6A812F4DAB}"/>
              </a:ext>
            </a:extLst>
          </p:cNvPr>
          <p:cNvSpPr>
            <a:spLocks noGrp="1"/>
          </p:cNvSpPr>
          <p:nvPr>
            <p:ph idx="1"/>
          </p:nvPr>
        </p:nvSpPr>
        <p:spPr/>
        <p:txBody>
          <a:bodyPr>
            <a:normAutofit/>
          </a:bodyPr>
          <a:lstStyle/>
          <a:p>
            <a:pPr lvl="0"/>
            <a:r>
              <a:rPr lang="en-US" sz="2200" dirty="0"/>
              <a:t>Listen.</a:t>
            </a:r>
          </a:p>
          <a:p>
            <a:pPr lvl="0"/>
            <a:r>
              <a:rPr lang="en-US" sz="2200" dirty="0"/>
              <a:t>Help analyze a problem. </a:t>
            </a:r>
          </a:p>
          <a:p>
            <a:pPr lvl="0"/>
            <a:r>
              <a:rPr lang="en-US" sz="2200" dirty="0"/>
              <a:t>Identify and explain relevant University policies and procedures.</a:t>
            </a:r>
          </a:p>
          <a:p>
            <a:pPr lvl="0"/>
            <a:r>
              <a:rPr lang="en-US" sz="2200" dirty="0"/>
              <a:t>Help identify options.</a:t>
            </a:r>
          </a:p>
          <a:p>
            <a:pPr lvl="0"/>
            <a:r>
              <a:rPr lang="en-US" sz="2200" dirty="0"/>
              <a:t>Make referrals to other campus resources.</a:t>
            </a:r>
          </a:p>
          <a:p>
            <a:pPr lvl="0"/>
            <a:r>
              <a:rPr lang="en-US" sz="2200" dirty="0"/>
              <a:t>Provide coaching on effective conflict management.</a:t>
            </a:r>
          </a:p>
        </p:txBody>
      </p:sp>
      <p:pic>
        <p:nvPicPr>
          <p:cNvPr id="3" name="Recorded Sound">
            <a:hlinkClick r:id="" action="ppaction://media"/>
            <a:extLst>
              <a:ext uri="{FF2B5EF4-FFF2-40B4-BE49-F238E27FC236}">
                <a16:creationId xmlns:a16="http://schemas.microsoft.com/office/drawing/2014/main" id="{D16D30F9-6E8F-4489-B9C9-D6A0C80FF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543097778"/>
      </p:ext>
    </p:extLst>
  </p:cSld>
  <p:clrMapOvr>
    <a:masterClrMapping/>
  </p:clrMapOvr>
  <mc:AlternateContent xmlns:mc="http://schemas.openxmlformats.org/markup-compatibility/2006" xmlns:p14="http://schemas.microsoft.com/office/powerpoint/2010/main">
    <mc:Choice Requires="p14">
      <p:transition spd="slow" p14:dur="2000" advTm="38392"/>
    </mc:Choice>
    <mc:Fallback xmlns="">
      <p:transition spd="slow" advTm="3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also:</a:t>
            </a:r>
          </a:p>
        </p:txBody>
      </p:sp>
      <p:sp>
        <p:nvSpPr>
          <p:cNvPr id="4" name="Footer Placeholder 3"/>
          <p:cNvSpPr>
            <a:spLocks noGrp="1"/>
          </p:cNvSpPr>
          <p:nvPr>
            <p:ph type="ftr" sz="quarter" idx="3"/>
          </p:nvPr>
        </p:nvSpPr>
        <p:spPr/>
        <p:txBody>
          <a:bodyPr/>
          <a:lstStyle/>
          <a:p>
            <a:r>
              <a:rPr lang="en-US"/>
              <a:t>View &gt;&gt; Header and Footer &gt;&gt; Add Unit Name</a:t>
            </a:r>
            <a:endParaRPr lang="en-US" dirty="0"/>
          </a:p>
        </p:txBody>
      </p:sp>
      <p:sp>
        <p:nvSpPr>
          <p:cNvPr id="5" name="Content Placeholder 2">
            <a:extLst>
              <a:ext uri="{FF2B5EF4-FFF2-40B4-BE49-F238E27FC236}">
                <a16:creationId xmlns:a16="http://schemas.microsoft.com/office/drawing/2014/main" id="{D7E299E3-5388-4C76-AC9C-1547FB8BD6C5}"/>
              </a:ext>
            </a:extLst>
          </p:cNvPr>
          <p:cNvSpPr>
            <a:spLocks noGrp="1"/>
          </p:cNvSpPr>
          <p:nvPr>
            <p:ph idx="1"/>
          </p:nvPr>
        </p:nvSpPr>
        <p:spPr/>
        <p:txBody>
          <a:bodyPr/>
          <a:lstStyle/>
          <a:p>
            <a:pPr lvl="0"/>
            <a:r>
              <a:rPr lang="en-US" dirty="0"/>
              <a:t>Carry out shuttle diplomacy by serving as a go-between to resolve problems.</a:t>
            </a:r>
          </a:p>
          <a:p>
            <a:pPr lvl="0"/>
            <a:r>
              <a:rPr lang="en-US" dirty="0"/>
              <a:t>Facilitate group discussions.</a:t>
            </a:r>
          </a:p>
          <a:p>
            <a:pPr lvl="0"/>
            <a:r>
              <a:rPr lang="en-US" dirty="0"/>
              <a:t>Mediate conflicts.</a:t>
            </a:r>
          </a:p>
        </p:txBody>
      </p:sp>
      <p:pic>
        <p:nvPicPr>
          <p:cNvPr id="3" name="Recorded Sound">
            <a:hlinkClick r:id="" action="ppaction://media"/>
            <a:extLst>
              <a:ext uri="{FF2B5EF4-FFF2-40B4-BE49-F238E27FC236}">
                <a16:creationId xmlns:a16="http://schemas.microsoft.com/office/drawing/2014/main" id="{08AAD277-1C09-4519-932C-C7F7A39AB0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25844839"/>
      </p:ext>
    </p:extLst>
  </p:cSld>
  <p:clrMapOvr>
    <a:masterClrMapping/>
  </p:clrMapOvr>
  <mc:AlternateContent xmlns:mc="http://schemas.openxmlformats.org/markup-compatibility/2006" xmlns:p14="http://schemas.microsoft.com/office/powerpoint/2010/main">
    <mc:Choice Requires="p14">
      <p:transition spd="slow" p14:dur="2000" advTm="33725"/>
    </mc:Choice>
    <mc:Fallback xmlns="">
      <p:transition spd="slow" advTm="33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9339-44CA-41CE-99CB-6C524BE6F1B1}"/>
              </a:ext>
            </a:extLst>
          </p:cNvPr>
          <p:cNvSpPr>
            <a:spLocks noGrp="1"/>
          </p:cNvSpPr>
          <p:nvPr>
            <p:ph type="title"/>
          </p:nvPr>
        </p:nvSpPr>
        <p:spPr>
          <a:xfrm>
            <a:off x="554509" y="494273"/>
            <a:ext cx="7886700" cy="869089"/>
          </a:xfrm>
        </p:spPr>
        <p:txBody>
          <a:bodyPr anchor="ctr">
            <a:normAutofit fontScale="90000"/>
          </a:bodyPr>
          <a:lstStyle/>
          <a:p>
            <a:br>
              <a:rPr lang="en-US" sz="2700" dirty="0">
                <a:latin typeface="+mn-lt"/>
              </a:rPr>
            </a:br>
            <a:r>
              <a:rPr lang="en-US" sz="4000" dirty="0">
                <a:latin typeface="+mn-lt"/>
              </a:rPr>
              <a:t>Number of Visitors 1986-2021</a:t>
            </a:r>
            <a:br>
              <a:rPr lang="en-US" sz="4000" kern="1400" dirty="0">
                <a:ln>
                  <a:noFill/>
                </a:ln>
                <a:solidFill>
                  <a:srgbClr val="000000"/>
                </a:solidFill>
                <a:effectLst/>
                <a:latin typeface="Georgia" panose="02040502050405020303" pitchFamily="18" charset="0"/>
              </a:rPr>
            </a:br>
            <a:endParaRPr lang="en-US" sz="4000" dirty="0"/>
          </a:p>
        </p:txBody>
      </p:sp>
      <p:sp>
        <p:nvSpPr>
          <p:cNvPr id="15" name="Content Placeholder 2">
            <a:extLst>
              <a:ext uri="{FF2B5EF4-FFF2-40B4-BE49-F238E27FC236}">
                <a16:creationId xmlns:a16="http://schemas.microsoft.com/office/drawing/2014/main" id="{D7B6635F-0186-40DA-B491-FBB6BE0D0956}"/>
              </a:ext>
            </a:extLst>
          </p:cNvPr>
          <p:cNvSpPr>
            <a:spLocks noGrp="1"/>
          </p:cNvSpPr>
          <p:nvPr>
            <p:ph idx="1"/>
          </p:nvPr>
        </p:nvSpPr>
        <p:spPr>
          <a:xfrm>
            <a:off x="554509" y="1591689"/>
            <a:ext cx="7886700" cy="4298360"/>
          </a:xfrm>
        </p:spPr>
        <p:txBody>
          <a:bodyPr/>
          <a:lstStyle/>
          <a:p>
            <a:endParaRPr lang="en-US"/>
          </a:p>
        </p:txBody>
      </p:sp>
      <p:sp>
        <p:nvSpPr>
          <p:cNvPr id="4" name="Footer Placeholder 3">
            <a:extLst>
              <a:ext uri="{FF2B5EF4-FFF2-40B4-BE49-F238E27FC236}">
                <a16:creationId xmlns:a16="http://schemas.microsoft.com/office/drawing/2014/main" id="{39A17685-364E-4DF4-B825-BF102DEF2496}"/>
              </a:ext>
            </a:extLst>
          </p:cNvPr>
          <p:cNvSpPr>
            <a:spLocks noGrp="1"/>
          </p:cNvSpPr>
          <p:nvPr>
            <p:ph type="ftr" sz="quarter" idx="3"/>
          </p:nvPr>
        </p:nvSpPr>
        <p:spPr>
          <a:xfrm>
            <a:off x="2126974" y="6441193"/>
            <a:ext cx="6276046" cy="365125"/>
          </a:xfrm>
        </p:spPr>
        <p:txBody>
          <a:bodyPr anchor="ctr">
            <a:normAutofit/>
          </a:bodyPr>
          <a:lstStyle/>
          <a:p>
            <a:r>
              <a:rPr lang="en-US" dirty="0"/>
              <a:t>Office of the Ombudsperson Annual Report 2020-2021</a:t>
            </a:r>
          </a:p>
        </p:txBody>
      </p:sp>
      <p:graphicFrame>
        <p:nvGraphicFramePr>
          <p:cNvPr id="10" name="Content Placeholder 4">
            <a:extLst>
              <a:ext uri="{FF2B5EF4-FFF2-40B4-BE49-F238E27FC236}">
                <a16:creationId xmlns:a16="http://schemas.microsoft.com/office/drawing/2014/main" id="{40A655E4-E481-433D-93ED-EE2272581E8C}"/>
              </a:ext>
            </a:extLst>
          </p:cNvPr>
          <p:cNvGraphicFramePr>
            <a:graphicFrameLocks/>
          </p:cNvGraphicFramePr>
          <p:nvPr>
            <p:extLst>
              <p:ext uri="{D42A27DB-BD31-4B8C-83A1-F6EECF244321}">
                <p14:modId xmlns:p14="http://schemas.microsoft.com/office/powerpoint/2010/main" val="3450039442"/>
              </p:ext>
            </p:extLst>
          </p:nvPr>
        </p:nvGraphicFramePr>
        <p:xfrm>
          <a:off x="554509" y="1588994"/>
          <a:ext cx="7886700" cy="4298360"/>
        </p:xfrm>
        <a:graphic>
          <a:graphicData uri="http://schemas.openxmlformats.org/drawingml/2006/chart">
            <c:chart xmlns:c="http://schemas.openxmlformats.org/drawingml/2006/chart" xmlns:r="http://schemas.openxmlformats.org/officeDocument/2006/relationships" r:id="rId5"/>
          </a:graphicData>
        </a:graphic>
      </p:graphicFrame>
      <p:pic>
        <p:nvPicPr>
          <p:cNvPr id="3" name="Recorded Sound">
            <a:hlinkClick r:id="" action="ppaction://media"/>
            <a:extLst>
              <a:ext uri="{FF2B5EF4-FFF2-40B4-BE49-F238E27FC236}">
                <a16:creationId xmlns:a16="http://schemas.microsoft.com/office/drawing/2014/main" id="{29F14702-92B1-4ED6-939D-556A7396D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173528415"/>
      </p:ext>
    </p:extLst>
  </p:cSld>
  <p:clrMapOvr>
    <a:masterClrMapping/>
  </p:clrMapOvr>
  <mc:AlternateContent xmlns:mc="http://schemas.openxmlformats.org/markup-compatibility/2006" xmlns:p14="http://schemas.microsoft.com/office/powerpoint/2010/main">
    <mc:Choice Requires="p14">
      <p:transition spd="slow" p14:dur="2000" advTm="19932"/>
    </mc:Choice>
    <mc:Fallback xmlns="">
      <p:transition spd="slow" advTm="1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58F9-1CCE-41DD-BA28-91C541F999AC}"/>
              </a:ext>
            </a:extLst>
          </p:cNvPr>
          <p:cNvSpPr>
            <a:spLocks noGrp="1"/>
          </p:cNvSpPr>
          <p:nvPr>
            <p:ph type="title"/>
          </p:nvPr>
        </p:nvSpPr>
        <p:spPr/>
        <p:txBody>
          <a:bodyPr>
            <a:normAutofit/>
          </a:bodyPr>
          <a:lstStyle/>
          <a:p>
            <a:r>
              <a:rPr lang="en-US" dirty="0"/>
              <a:t>Types of Visitors</a:t>
            </a:r>
          </a:p>
        </p:txBody>
      </p:sp>
      <p:pic>
        <p:nvPicPr>
          <p:cNvPr id="5" name="Content Placeholder 4">
            <a:extLst>
              <a:ext uri="{FF2B5EF4-FFF2-40B4-BE49-F238E27FC236}">
                <a16:creationId xmlns:a16="http://schemas.microsoft.com/office/drawing/2014/main" id="{4AD0D7FF-3A09-4F30-8ABF-5F6DF4B9938A}"/>
              </a:ext>
            </a:extLst>
          </p:cNvPr>
          <p:cNvPicPr>
            <a:picLocks noGrp="1" noChangeAspect="1"/>
          </p:cNvPicPr>
          <p:nvPr>
            <p:ph idx="1"/>
          </p:nvPr>
        </p:nvPicPr>
        <p:blipFill>
          <a:blip r:embed="rId5"/>
          <a:stretch>
            <a:fillRect/>
          </a:stretch>
        </p:blipFill>
        <p:spPr>
          <a:xfrm>
            <a:off x="1411670" y="1274519"/>
            <a:ext cx="6636386" cy="4932850"/>
          </a:xfrm>
          <a:prstGeom prst="rect">
            <a:avLst/>
          </a:prstGeom>
        </p:spPr>
      </p:pic>
      <p:sp>
        <p:nvSpPr>
          <p:cNvPr id="4" name="Footer Placeholder 3">
            <a:extLst>
              <a:ext uri="{FF2B5EF4-FFF2-40B4-BE49-F238E27FC236}">
                <a16:creationId xmlns:a16="http://schemas.microsoft.com/office/drawing/2014/main" id="{1664282E-ED04-47F8-B855-871CC93576B1}"/>
              </a:ext>
            </a:extLst>
          </p:cNvPr>
          <p:cNvSpPr>
            <a:spLocks noGrp="1"/>
          </p:cNvSpPr>
          <p:nvPr>
            <p:ph type="ftr" sz="quarter" idx="3"/>
          </p:nvPr>
        </p:nvSpPr>
        <p:spPr/>
        <p:txBody>
          <a:bodyPr/>
          <a:lstStyle/>
          <a:p>
            <a:r>
              <a:rPr lang="en-US" dirty="0"/>
              <a:t>Office of the Ombudsperson Annual Report 2020-2021</a:t>
            </a:r>
          </a:p>
        </p:txBody>
      </p:sp>
      <p:pic>
        <p:nvPicPr>
          <p:cNvPr id="3" name="Recorded Sound">
            <a:hlinkClick r:id="" action="ppaction://media"/>
            <a:extLst>
              <a:ext uri="{FF2B5EF4-FFF2-40B4-BE49-F238E27FC236}">
                <a16:creationId xmlns:a16="http://schemas.microsoft.com/office/drawing/2014/main" id="{A4032838-F86F-4277-AB63-77AE86E8C4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4113588034"/>
      </p:ext>
    </p:extLst>
  </p:cSld>
  <p:clrMapOvr>
    <a:masterClrMapping/>
  </p:clrMapOvr>
  <mc:AlternateContent xmlns:mc="http://schemas.openxmlformats.org/markup-compatibility/2006" xmlns:p14="http://schemas.microsoft.com/office/powerpoint/2010/main">
    <mc:Choice Requires="p14">
      <p:transition spd="slow" p14:dur="2000" advTm="9529"/>
    </mc:Choice>
    <mc:Fallback xmlns="">
      <p:transition spd="slow" advTm="9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A9E0-D5A0-4B10-84D3-0514FD7F1908}"/>
              </a:ext>
            </a:extLst>
          </p:cNvPr>
          <p:cNvSpPr>
            <a:spLocks noGrp="1"/>
          </p:cNvSpPr>
          <p:nvPr>
            <p:ph type="title"/>
          </p:nvPr>
        </p:nvSpPr>
        <p:spPr/>
        <p:txBody>
          <a:bodyPr/>
          <a:lstStyle/>
          <a:p>
            <a:r>
              <a:rPr lang="en-US" dirty="0"/>
              <a:t>Visitor Concerns</a:t>
            </a:r>
          </a:p>
        </p:txBody>
      </p:sp>
      <p:sp>
        <p:nvSpPr>
          <p:cNvPr id="4" name="Footer Placeholder 3">
            <a:extLst>
              <a:ext uri="{FF2B5EF4-FFF2-40B4-BE49-F238E27FC236}">
                <a16:creationId xmlns:a16="http://schemas.microsoft.com/office/drawing/2014/main" id="{84E42305-87A4-488B-93F2-5CE1D2BE6FD3}"/>
              </a:ext>
            </a:extLst>
          </p:cNvPr>
          <p:cNvSpPr>
            <a:spLocks noGrp="1"/>
          </p:cNvSpPr>
          <p:nvPr>
            <p:ph type="ftr" sz="quarter" idx="3"/>
          </p:nvPr>
        </p:nvSpPr>
        <p:spPr/>
        <p:txBody>
          <a:bodyPr/>
          <a:lstStyle/>
          <a:p>
            <a:r>
              <a:rPr lang="en-US" dirty="0"/>
              <a:t>Office of the Ombudsperson Annual Report 2020-2021</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4997" y="2401941"/>
            <a:ext cx="3244330" cy="2910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044" y="1736916"/>
            <a:ext cx="4554798" cy="42404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7DEC9"/>
                  </a:outerShdw>
                </a:effectLst>
              </a14:hiddenEffects>
            </a:ext>
          </a:extLst>
        </p:spPr>
      </p:pic>
      <p:pic>
        <p:nvPicPr>
          <p:cNvPr id="5" name="Recorded Sound">
            <a:hlinkClick r:id="" action="ppaction://media"/>
            <a:extLst>
              <a:ext uri="{FF2B5EF4-FFF2-40B4-BE49-F238E27FC236}">
                <a16:creationId xmlns:a16="http://schemas.microsoft.com/office/drawing/2014/main" id="{86CBBEB9-3AA7-4BAF-8A37-576DB8E70E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219103766"/>
      </p:ext>
    </p:extLst>
  </p:cSld>
  <p:clrMapOvr>
    <a:masterClrMapping/>
  </p:clrMapOvr>
  <mc:AlternateContent xmlns:mc="http://schemas.openxmlformats.org/markup-compatibility/2006" xmlns:p14="http://schemas.microsoft.com/office/powerpoint/2010/main">
    <mc:Choice Requires="p14">
      <p:transition spd="slow" p14:dur="2000" advTm="19073"/>
    </mc:Choice>
    <mc:Fallback xmlns="">
      <p:transition spd="slow" advTm="1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7668836-11D5-4184-B519-5736B73CBAAA}"/>
              </a:ext>
            </a:extLst>
          </p:cNvPr>
          <p:cNvSpPr>
            <a:spLocks noGrp="1"/>
          </p:cNvSpPr>
          <p:nvPr>
            <p:ph type="ftr" sz="quarter" idx="3"/>
          </p:nvPr>
        </p:nvSpPr>
        <p:spPr/>
        <p:txBody>
          <a:bodyPr/>
          <a:lstStyle/>
          <a:p>
            <a:r>
              <a:rPr lang="en-US" dirty="0"/>
              <a:t>Office of the Ombudsperson Annual Report 2020-2021</a:t>
            </a:r>
          </a:p>
        </p:txBody>
      </p:sp>
      <p:sp>
        <p:nvSpPr>
          <p:cNvPr id="5" name="Title 1">
            <a:extLst>
              <a:ext uri="{FF2B5EF4-FFF2-40B4-BE49-F238E27FC236}">
                <a16:creationId xmlns:a16="http://schemas.microsoft.com/office/drawing/2014/main" id="{A8534364-9E6A-4B61-8828-13C78266770B}"/>
              </a:ext>
            </a:extLst>
          </p:cNvPr>
          <p:cNvSpPr>
            <a:spLocks noGrp="1"/>
          </p:cNvSpPr>
          <p:nvPr>
            <p:ph type="title"/>
          </p:nvPr>
        </p:nvSpPr>
        <p:spPr>
          <a:xfrm>
            <a:off x="573088" y="365125"/>
            <a:ext cx="7886700" cy="1331913"/>
          </a:xfrm>
        </p:spPr>
        <p:txBody>
          <a:bodyPr/>
          <a:lstStyle/>
          <a:p>
            <a:r>
              <a:rPr lang="en-US" dirty="0"/>
              <a:t>Visitors Experiencing Disrespectful Behavior:  24%</a:t>
            </a:r>
          </a:p>
        </p:txBody>
      </p:sp>
      <p:pic>
        <p:nvPicPr>
          <p:cNvPr id="2" name="Recorded Sound">
            <a:hlinkClick r:id="" action="ppaction://media"/>
            <a:extLst>
              <a:ext uri="{FF2B5EF4-FFF2-40B4-BE49-F238E27FC236}">
                <a16:creationId xmlns:a16="http://schemas.microsoft.com/office/drawing/2014/main" id="{725A0849-EE6B-4104-8703-D7B4BDCF6C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646475060"/>
      </p:ext>
    </p:extLst>
  </p:cSld>
  <p:clrMapOvr>
    <a:masterClrMapping/>
  </p:clrMapOvr>
  <mc:AlternateContent xmlns:mc="http://schemas.openxmlformats.org/markup-compatibility/2006" xmlns:p14="http://schemas.microsoft.com/office/powerpoint/2010/main">
    <mc:Choice Requires="p14">
      <p:transition spd="slow" p14:dur="2000" advTm="17262"/>
    </mc:Choice>
    <mc:Fallback xmlns="">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_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WA-BRAND-Template-Widescreen" id="{A25A45C0-D9D8-A44F-9292-57D2DC0F3846}" vid="{DCED7445-4F60-224D-9666-5C3E6928A3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4771</TotalTime>
  <Words>1588</Words>
  <Application>Microsoft Office PowerPoint</Application>
  <PresentationFormat>On-screen Show (4:3)</PresentationFormat>
  <Paragraphs>130</Paragraphs>
  <Slides>19</Slides>
  <Notes>18</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Georgia</vt:lpstr>
      <vt:lpstr>Roboto</vt:lpstr>
      <vt:lpstr>Symbol</vt:lpstr>
      <vt:lpstr>Wingdings</vt:lpstr>
      <vt:lpstr>2_Office Theme</vt:lpstr>
      <vt:lpstr>Annual Report 2020-21 </vt:lpstr>
      <vt:lpstr>Office of the Ombudsperson:</vt:lpstr>
      <vt:lpstr>Code of Ethics</vt:lpstr>
      <vt:lpstr>We can:</vt:lpstr>
      <vt:lpstr>We also:</vt:lpstr>
      <vt:lpstr> Number of Visitors 1986-2021 </vt:lpstr>
      <vt:lpstr>Types of Visitors</vt:lpstr>
      <vt:lpstr>Visitor Concerns</vt:lpstr>
      <vt:lpstr>Visitors Experiencing Disrespectful Behavior:  24%</vt:lpstr>
      <vt:lpstr>Consultations: 79</vt:lpstr>
      <vt:lpstr>Perceived Risks to Campus:  71% of Visitors </vt:lpstr>
      <vt:lpstr>Satisfied Visitors: 86%</vt:lpstr>
      <vt:lpstr>  2020-2021 Themes    </vt:lpstr>
      <vt:lpstr>About Us</vt:lpstr>
      <vt:lpstr>About Us</vt:lpstr>
      <vt:lpstr>Contact Information</vt:lpstr>
      <vt:lpstr>Contact us for virtual or in-person presentations.</vt:lpstr>
      <vt:lpstr>No problem too big or too small.  Let’s talk!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the Presentation Title Slide</dc:title>
  <dc:creator>Corliss, Jessica A</dc:creator>
  <cp:lastModifiedBy>Joyce, Cynthia M</cp:lastModifiedBy>
  <cp:revision>175</cp:revision>
  <dcterms:created xsi:type="dcterms:W3CDTF">2020-02-03T17:28:51Z</dcterms:created>
  <dcterms:modified xsi:type="dcterms:W3CDTF">2021-11-11T19:03:12Z</dcterms:modified>
</cp:coreProperties>
</file>